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53"/>
  </p:notesMasterIdLst>
  <p:sldIdLst>
    <p:sldId id="1103" r:id="rId3"/>
    <p:sldId id="1005" r:id="rId4"/>
    <p:sldId id="1123" r:id="rId5"/>
    <p:sldId id="1112" r:id="rId6"/>
    <p:sldId id="1021" r:id="rId7"/>
    <p:sldId id="1061" r:id="rId8"/>
    <p:sldId id="1110" r:id="rId9"/>
    <p:sldId id="1023" r:id="rId10"/>
    <p:sldId id="1144" r:id="rId11"/>
    <p:sldId id="1145" r:id="rId12"/>
    <p:sldId id="291" r:id="rId13"/>
    <p:sldId id="292" r:id="rId14"/>
    <p:sldId id="268" r:id="rId15"/>
    <p:sldId id="283" r:id="rId16"/>
    <p:sldId id="294" r:id="rId17"/>
    <p:sldId id="266" r:id="rId18"/>
    <p:sldId id="280" r:id="rId19"/>
    <p:sldId id="1148" r:id="rId20"/>
    <p:sldId id="1149" r:id="rId21"/>
    <p:sldId id="1150" r:id="rId22"/>
    <p:sldId id="1154" r:id="rId23"/>
    <p:sldId id="1155" r:id="rId24"/>
    <p:sldId id="1156" r:id="rId25"/>
    <p:sldId id="1157" r:id="rId26"/>
    <p:sldId id="1158" r:id="rId27"/>
    <p:sldId id="1159" r:id="rId28"/>
    <p:sldId id="1146" r:id="rId29"/>
    <p:sldId id="1147" r:id="rId30"/>
    <p:sldId id="1151" r:id="rId31"/>
    <p:sldId id="1152" r:id="rId32"/>
    <p:sldId id="318" r:id="rId33"/>
    <p:sldId id="306" r:id="rId34"/>
    <p:sldId id="296" r:id="rId35"/>
    <p:sldId id="307" r:id="rId36"/>
    <p:sldId id="319" r:id="rId37"/>
    <p:sldId id="1153" r:id="rId38"/>
    <p:sldId id="323" r:id="rId39"/>
    <p:sldId id="257" r:id="rId40"/>
    <p:sldId id="320" r:id="rId41"/>
    <p:sldId id="322" r:id="rId42"/>
    <p:sldId id="301" r:id="rId43"/>
    <p:sldId id="299" r:id="rId44"/>
    <p:sldId id="339" r:id="rId45"/>
    <p:sldId id="260" r:id="rId46"/>
    <p:sldId id="261" r:id="rId47"/>
    <p:sldId id="262" r:id="rId48"/>
    <p:sldId id="277" r:id="rId49"/>
    <p:sldId id="338" r:id="rId50"/>
    <p:sldId id="344" r:id="rId51"/>
    <p:sldId id="311" r:id="rId52"/>
  </p:sldIdLst>
  <p:sldSz cx="12192000" cy="6858000"/>
  <p:notesSz cx="6889750" cy="100187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B874D"/>
    <a:srgbClr val="1D864E"/>
    <a:srgbClr val="D9D9D9"/>
    <a:srgbClr val="1DF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554" autoAdjust="0"/>
  </p:normalViewPr>
  <p:slideViewPr>
    <p:cSldViewPr snapToGrid="0">
      <p:cViewPr>
        <p:scale>
          <a:sx n="70" d="100"/>
          <a:sy n="70" d="100"/>
        </p:scale>
        <p:origin x="268" y="-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>
              <a:defRPr sz="1400" b="1" i="0" u="none" strike="noStrike">
                <a:solidFill>
                  <a:srgbClr val="D9D9D9"/>
                </a:solidFill>
                <a:latin typeface="Calibri"/>
              </a:defRPr>
            </a:pP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PREÇO</a:t>
            </a:r>
            <a:r>
              <a:rPr lang="pt-BR" sz="1400" b="1" i="0" u="none" strike="noStrike" baseline="0" dirty="0">
                <a:solidFill>
                  <a:srgbClr val="D9D9D9"/>
                </a:solidFill>
                <a:latin typeface="Calibri"/>
              </a:rPr>
              <a:t> DE COMBUSTÍVEIS</a:t>
            </a: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 2017 / 2019</a:t>
            </a:r>
          </a:p>
        </c:rich>
      </c:tx>
      <c:layout>
        <c:manualLayout>
          <c:xMode val="edge"/>
          <c:yMode val="edge"/>
          <c:x val="0.30188300000000001"/>
          <c:y val="0"/>
          <c:w val="0.396235"/>
          <c:h val="0.246852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3395699999999999E-2"/>
          <c:y val="0.24685299999999999"/>
          <c:w val="0.93160399999999999"/>
          <c:h val="0.615083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22225" cap="rnd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Sheet1!$B$1:$AF$1</c:f>
              <c:strCache>
                <c:ptCount val="3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SEP</c:v>
                </c:pt>
                <c:pt idx="21">
                  <c:v>OCT</c:v>
                </c:pt>
                <c:pt idx="22">
                  <c:v>NOV</c:v>
                </c:pt>
                <c:pt idx="23">
                  <c:v>DIC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</c:strCache>
            </c:str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17.059999999999999</c:v>
                </c:pt>
                <c:pt idx="1">
                  <c:v>17.059999999999999</c:v>
                </c:pt>
                <c:pt idx="2">
                  <c:v>16.96</c:v>
                </c:pt>
                <c:pt idx="3">
                  <c:v>16.899999999999999</c:v>
                </c:pt>
                <c:pt idx="4">
                  <c:v>16.79</c:v>
                </c:pt>
                <c:pt idx="5">
                  <c:v>16.59</c:v>
                </c:pt>
                <c:pt idx="6">
                  <c:v>16.5</c:v>
                </c:pt>
                <c:pt idx="7">
                  <c:v>16.57</c:v>
                </c:pt>
                <c:pt idx="8">
                  <c:v>16.8</c:v>
                </c:pt>
                <c:pt idx="9">
                  <c:v>16.98</c:v>
                </c:pt>
                <c:pt idx="10">
                  <c:v>17.12</c:v>
                </c:pt>
                <c:pt idx="11">
                  <c:v>17.28</c:v>
                </c:pt>
                <c:pt idx="12">
                  <c:v>17.760000000000002</c:v>
                </c:pt>
                <c:pt idx="13">
                  <c:v>18.45</c:v>
                </c:pt>
                <c:pt idx="14">
                  <c:v>18.760000000000002</c:v>
                </c:pt>
                <c:pt idx="15">
                  <c:v>18.86</c:v>
                </c:pt>
                <c:pt idx="16">
                  <c:v>19</c:v>
                </c:pt>
                <c:pt idx="17">
                  <c:v>19.100000000000001</c:v>
                </c:pt>
                <c:pt idx="18">
                  <c:v>19.2</c:v>
                </c:pt>
                <c:pt idx="19">
                  <c:v>19.600000000000001</c:v>
                </c:pt>
                <c:pt idx="20">
                  <c:v>20</c:v>
                </c:pt>
                <c:pt idx="21">
                  <c:v>20.5</c:v>
                </c:pt>
                <c:pt idx="22">
                  <c:v>20.7</c:v>
                </c:pt>
                <c:pt idx="23">
                  <c:v>20.9</c:v>
                </c:pt>
                <c:pt idx="24">
                  <c:v>20.7</c:v>
                </c:pt>
                <c:pt idx="25">
                  <c:v>20.7</c:v>
                </c:pt>
                <c:pt idx="26">
                  <c:v>21.4</c:v>
                </c:pt>
                <c:pt idx="27">
                  <c:v>21.5</c:v>
                </c:pt>
                <c:pt idx="28">
                  <c:v>21.3</c:v>
                </c:pt>
                <c:pt idx="29">
                  <c:v>21.2</c:v>
                </c:pt>
                <c:pt idx="30">
                  <c:v>21.11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BB-4CD6-B712-BC2F3502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22"/>
          <c:min val="16"/>
        </c:scaling>
        <c:delete val="0"/>
        <c:axPos val="l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404040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C8259-3A50-4A96-AF6A-8650032FAC7D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</dgm:pt>
    <dgm:pt modelId="{01A5D338-B10C-4888-B506-2AC0CF14A281}">
      <dgm:prSet phldrT="[Texto]"/>
      <dgm:spPr>
        <a:solidFill>
          <a:srgbClr val="336600"/>
        </a:solidFill>
      </dgm:spPr>
      <dgm:t>
        <a:bodyPr/>
        <a:lstStyle/>
        <a:p>
          <a:r>
            <a:rPr lang="pt-BR" dirty="0"/>
            <a:t>Combustíveis  com catalisador </a:t>
          </a:r>
          <a:r>
            <a:rPr lang="pt-BR" dirty="0" err="1"/>
            <a:t>GreenPlus</a:t>
          </a:r>
          <a:r>
            <a:rPr lang="pt-BR" dirty="0"/>
            <a:t> REDUZEM emissões de </a:t>
          </a:r>
        </a:p>
        <a:p>
          <a:r>
            <a:rPr lang="pt-BR" dirty="0"/>
            <a:t>Gases de Efeito Estufa </a:t>
          </a:r>
        </a:p>
        <a:p>
          <a:r>
            <a:rPr lang="pt-BR" dirty="0"/>
            <a:t>(GEE)</a:t>
          </a:r>
        </a:p>
      </dgm:t>
    </dgm:pt>
    <dgm:pt modelId="{17B20ED6-40CA-4B3D-AD3D-7679426044DD}" type="parTrans" cxnId="{972E3803-5D14-4001-8CC7-2EBDF5D53D44}">
      <dgm:prSet/>
      <dgm:spPr/>
      <dgm:t>
        <a:bodyPr/>
        <a:lstStyle/>
        <a:p>
          <a:endParaRPr lang="pt-BR"/>
        </a:p>
      </dgm:t>
    </dgm:pt>
    <dgm:pt modelId="{C171ECF3-1ECC-4A08-A946-D96B80E60411}" type="sibTrans" cxnId="{972E3803-5D14-4001-8CC7-2EBDF5D53D44}">
      <dgm:prSet/>
      <dgm:spPr/>
      <dgm:t>
        <a:bodyPr/>
        <a:lstStyle/>
        <a:p>
          <a:endParaRPr lang="pt-BR"/>
        </a:p>
      </dgm:t>
    </dgm:pt>
    <dgm:pt modelId="{CE1E8B94-7944-404F-ADFF-B405EFDF89AC}">
      <dgm:prSet phldrT="[Texto]"/>
      <dgm:spPr>
        <a:solidFill>
          <a:srgbClr val="005C00"/>
        </a:solidFill>
      </dgm:spPr>
      <dgm:t>
        <a:bodyPr/>
        <a:lstStyle/>
        <a:p>
          <a:r>
            <a:rPr lang="pt-BR"/>
            <a:t>As reduções de emissões de GEE são convertidas em Créditos de Carbono</a:t>
          </a:r>
          <a:endParaRPr lang="pt-BR" dirty="0"/>
        </a:p>
      </dgm:t>
    </dgm:pt>
    <dgm:pt modelId="{4CB6D53D-03F5-4008-9786-E2537201E179}" type="parTrans" cxnId="{87456753-E53B-4BB7-8156-A8B5B8066906}">
      <dgm:prSet/>
      <dgm:spPr/>
      <dgm:t>
        <a:bodyPr/>
        <a:lstStyle/>
        <a:p>
          <a:endParaRPr lang="pt-BR"/>
        </a:p>
      </dgm:t>
    </dgm:pt>
    <dgm:pt modelId="{C2A1449D-3896-4398-89DE-6D99BE446B3D}" type="sibTrans" cxnId="{87456753-E53B-4BB7-8156-A8B5B8066906}">
      <dgm:prSet/>
      <dgm:spPr/>
      <dgm:t>
        <a:bodyPr/>
        <a:lstStyle/>
        <a:p>
          <a:endParaRPr lang="pt-BR"/>
        </a:p>
      </dgm:t>
    </dgm:pt>
    <dgm:pt modelId="{C052E66E-AECE-4650-A0E7-3D61E6C166A8}">
      <dgm:prSet phldrT="[Texto]"/>
      <dgm:spPr>
        <a:solidFill>
          <a:srgbClr val="003600"/>
        </a:solidFill>
      </dgm:spPr>
      <dgm:t>
        <a:bodyPr/>
        <a:lstStyle/>
        <a:p>
          <a:r>
            <a:rPr lang="pt-BR" dirty="0"/>
            <a:t>A titularidade dos Créditos de Carbono gerados pertence ao Grupo </a:t>
          </a:r>
          <a:r>
            <a:rPr lang="pt-BR" dirty="0" err="1"/>
            <a:t>Horeb</a:t>
          </a:r>
          <a:r>
            <a:rPr lang="pt-BR" dirty="0"/>
            <a:t> </a:t>
          </a:r>
          <a:r>
            <a:rPr lang="pt-BR" dirty="0" err="1"/>
            <a:t>GreenPlus</a:t>
          </a:r>
          <a:endParaRPr lang="pt-BR" dirty="0"/>
        </a:p>
      </dgm:t>
    </dgm:pt>
    <dgm:pt modelId="{9B74A2AF-0FB0-44EF-8E4C-C3D9698C9425}" type="parTrans" cxnId="{C1769827-2834-42E6-82E3-52BB8EC57241}">
      <dgm:prSet/>
      <dgm:spPr/>
      <dgm:t>
        <a:bodyPr/>
        <a:lstStyle/>
        <a:p>
          <a:endParaRPr lang="pt-BR"/>
        </a:p>
      </dgm:t>
    </dgm:pt>
    <dgm:pt modelId="{0274A1DE-0EF9-4D47-BB9F-D2057B914DDA}" type="sibTrans" cxnId="{C1769827-2834-42E6-82E3-52BB8EC57241}">
      <dgm:prSet/>
      <dgm:spPr/>
      <dgm:t>
        <a:bodyPr/>
        <a:lstStyle/>
        <a:p>
          <a:endParaRPr lang="pt-BR"/>
        </a:p>
      </dgm:t>
    </dgm:pt>
    <dgm:pt modelId="{07C90377-BE8A-4BB4-9E52-2370CA96D0BF}" type="pres">
      <dgm:prSet presAssocID="{B2EC8259-3A50-4A96-AF6A-8650032FAC7D}" presName="Name0" presStyleCnt="0">
        <dgm:presLayoutVars>
          <dgm:dir/>
          <dgm:resizeHandles val="exact"/>
        </dgm:presLayoutVars>
      </dgm:prSet>
      <dgm:spPr/>
    </dgm:pt>
    <dgm:pt modelId="{0B661674-9BC7-476E-A7B4-AD8882B8E0FF}" type="pres">
      <dgm:prSet presAssocID="{01A5D338-B10C-4888-B506-2AC0CF14A281}" presName="parTxOnly" presStyleLbl="node1" presStyleIdx="0" presStyleCnt="3">
        <dgm:presLayoutVars>
          <dgm:bulletEnabled val="1"/>
        </dgm:presLayoutVars>
      </dgm:prSet>
      <dgm:spPr/>
    </dgm:pt>
    <dgm:pt modelId="{1607F743-A54F-4333-9C45-C6D01693385B}" type="pres">
      <dgm:prSet presAssocID="{C171ECF3-1ECC-4A08-A946-D96B80E60411}" presName="parSpace" presStyleCnt="0"/>
      <dgm:spPr/>
    </dgm:pt>
    <dgm:pt modelId="{CFFA1666-3B5C-4F93-9A06-39C5BFC0E766}" type="pres">
      <dgm:prSet presAssocID="{CE1E8B94-7944-404F-ADFF-B405EFDF89AC}" presName="parTxOnly" presStyleLbl="node1" presStyleIdx="1" presStyleCnt="3">
        <dgm:presLayoutVars>
          <dgm:bulletEnabled val="1"/>
        </dgm:presLayoutVars>
      </dgm:prSet>
      <dgm:spPr/>
    </dgm:pt>
    <dgm:pt modelId="{9165FFD0-63E2-43F6-A293-0E6680A29904}" type="pres">
      <dgm:prSet presAssocID="{C2A1449D-3896-4398-89DE-6D99BE446B3D}" presName="parSpace" presStyleCnt="0"/>
      <dgm:spPr/>
    </dgm:pt>
    <dgm:pt modelId="{3C2CD22E-EBDD-43BF-8D75-452376AC9C6A}" type="pres">
      <dgm:prSet presAssocID="{C052E66E-AECE-4650-A0E7-3D61E6C166A8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972E3803-5D14-4001-8CC7-2EBDF5D53D44}" srcId="{B2EC8259-3A50-4A96-AF6A-8650032FAC7D}" destId="{01A5D338-B10C-4888-B506-2AC0CF14A281}" srcOrd="0" destOrd="0" parTransId="{17B20ED6-40CA-4B3D-AD3D-7679426044DD}" sibTransId="{C171ECF3-1ECC-4A08-A946-D96B80E60411}"/>
    <dgm:cxn modelId="{08A5471D-8312-4D92-A6BB-40781278F06A}" type="presOf" srcId="{C052E66E-AECE-4650-A0E7-3D61E6C166A8}" destId="{3C2CD22E-EBDD-43BF-8D75-452376AC9C6A}" srcOrd="0" destOrd="0" presId="urn:microsoft.com/office/officeart/2005/8/layout/hChevron3"/>
    <dgm:cxn modelId="{C1769827-2834-42E6-82E3-52BB8EC57241}" srcId="{B2EC8259-3A50-4A96-AF6A-8650032FAC7D}" destId="{C052E66E-AECE-4650-A0E7-3D61E6C166A8}" srcOrd="2" destOrd="0" parTransId="{9B74A2AF-0FB0-44EF-8E4C-C3D9698C9425}" sibTransId="{0274A1DE-0EF9-4D47-BB9F-D2057B914DDA}"/>
    <dgm:cxn modelId="{87456753-E53B-4BB7-8156-A8B5B8066906}" srcId="{B2EC8259-3A50-4A96-AF6A-8650032FAC7D}" destId="{CE1E8B94-7944-404F-ADFF-B405EFDF89AC}" srcOrd="1" destOrd="0" parTransId="{4CB6D53D-03F5-4008-9786-E2537201E179}" sibTransId="{C2A1449D-3896-4398-89DE-6D99BE446B3D}"/>
    <dgm:cxn modelId="{ABCA0B74-27B3-45DC-9787-3D3CA145FF35}" type="presOf" srcId="{CE1E8B94-7944-404F-ADFF-B405EFDF89AC}" destId="{CFFA1666-3B5C-4F93-9A06-39C5BFC0E766}" srcOrd="0" destOrd="0" presId="urn:microsoft.com/office/officeart/2005/8/layout/hChevron3"/>
    <dgm:cxn modelId="{4596F280-EB82-46AE-9C10-A17B3D78C615}" type="presOf" srcId="{B2EC8259-3A50-4A96-AF6A-8650032FAC7D}" destId="{07C90377-BE8A-4BB4-9E52-2370CA96D0BF}" srcOrd="0" destOrd="0" presId="urn:microsoft.com/office/officeart/2005/8/layout/hChevron3"/>
    <dgm:cxn modelId="{1289DFBD-4E44-4ED8-83F6-5AA35E914848}" type="presOf" srcId="{01A5D338-B10C-4888-B506-2AC0CF14A281}" destId="{0B661674-9BC7-476E-A7B4-AD8882B8E0FF}" srcOrd="0" destOrd="0" presId="urn:microsoft.com/office/officeart/2005/8/layout/hChevron3"/>
    <dgm:cxn modelId="{5BDE5921-28CA-45C2-82CB-66807D7AE493}" type="presParOf" srcId="{07C90377-BE8A-4BB4-9E52-2370CA96D0BF}" destId="{0B661674-9BC7-476E-A7B4-AD8882B8E0FF}" srcOrd="0" destOrd="0" presId="urn:microsoft.com/office/officeart/2005/8/layout/hChevron3"/>
    <dgm:cxn modelId="{49CC2116-BF36-45C7-84BB-70C6978F23EA}" type="presParOf" srcId="{07C90377-BE8A-4BB4-9E52-2370CA96D0BF}" destId="{1607F743-A54F-4333-9C45-C6D01693385B}" srcOrd="1" destOrd="0" presId="urn:microsoft.com/office/officeart/2005/8/layout/hChevron3"/>
    <dgm:cxn modelId="{A4D39367-0B05-42FA-8891-B2748009863D}" type="presParOf" srcId="{07C90377-BE8A-4BB4-9E52-2370CA96D0BF}" destId="{CFFA1666-3B5C-4F93-9A06-39C5BFC0E766}" srcOrd="2" destOrd="0" presId="urn:microsoft.com/office/officeart/2005/8/layout/hChevron3"/>
    <dgm:cxn modelId="{3F4DB829-268B-4071-993E-181441B30904}" type="presParOf" srcId="{07C90377-BE8A-4BB4-9E52-2370CA96D0BF}" destId="{9165FFD0-63E2-43F6-A293-0E6680A29904}" srcOrd="3" destOrd="0" presId="urn:microsoft.com/office/officeart/2005/8/layout/hChevron3"/>
    <dgm:cxn modelId="{A72F2722-95B3-4C09-B46A-1ED8A2778F25}" type="presParOf" srcId="{07C90377-BE8A-4BB4-9E52-2370CA96D0BF}" destId="{3C2CD22E-EBDD-43BF-8D75-452376AC9C6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61674-9BC7-476E-A7B4-AD8882B8E0FF}">
      <dsp:nvSpPr>
        <dsp:cNvPr id="0" name=""/>
        <dsp:cNvSpPr/>
      </dsp:nvSpPr>
      <dsp:spPr>
        <a:xfrm>
          <a:off x="3385" y="1439839"/>
          <a:ext cx="2960801" cy="1184320"/>
        </a:xfrm>
        <a:prstGeom prst="homePlate">
          <a:avLst/>
        </a:prstGeom>
        <a:solidFill>
          <a:srgbClr val="33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Combustíveis  com catalisador </a:t>
          </a:r>
          <a:r>
            <a:rPr lang="pt-BR" sz="1400" kern="1200" dirty="0" err="1"/>
            <a:t>GreenPlus</a:t>
          </a:r>
          <a:r>
            <a:rPr lang="pt-BR" sz="1400" kern="1200" dirty="0"/>
            <a:t> REDUZEM emissões de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Gases de Efeito Estufa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(GEE)</a:t>
          </a:r>
        </a:p>
      </dsp:txBody>
      <dsp:txXfrm>
        <a:off x="3385" y="1439839"/>
        <a:ext cx="2664721" cy="1184320"/>
      </dsp:txXfrm>
    </dsp:sp>
    <dsp:sp modelId="{CFFA1666-3B5C-4F93-9A06-39C5BFC0E766}">
      <dsp:nvSpPr>
        <dsp:cNvPr id="0" name=""/>
        <dsp:cNvSpPr/>
      </dsp:nvSpPr>
      <dsp:spPr>
        <a:xfrm>
          <a:off x="2372027" y="1439839"/>
          <a:ext cx="2960801" cy="1184320"/>
        </a:xfrm>
        <a:prstGeom prst="chevron">
          <a:avLst/>
        </a:prstGeom>
        <a:solidFill>
          <a:srgbClr val="005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As reduções de emissões de GEE são convertidas em Créditos de Carbono</a:t>
          </a:r>
          <a:endParaRPr lang="pt-BR" sz="1400" kern="1200" dirty="0"/>
        </a:p>
      </dsp:txBody>
      <dsp:txXfrm>
        <a:off x="2964187" y="1439839"/>
        <a:ext cx="1776481" cy="1184320"/>
      </dsp:txXfrm>
    </dsp:sp>
    <dsp:sp modelId="{3C2CD22E-EBDD-43BF-8D75-452376AC9C6A}">
      <dsp:nvSpPr>
        <dsp:cNvPr id="0" name=""/>
        <dsp:cNvSpPr/>
      </dsp:nvSpPr>
      <dsp:spPr>
        <a:xfrm>
          <a:off x="4740668" y="1439839"/>
          <a:ext cx="2960801" cy="1184320"/>
        </a:xfrm>
        <a:prstGeom prst="chevron">
          <a:avLst/>
        </a:prstGeom>
        <a:solidFill>
          <a:srgbClr val="003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titularidade dos Créditos de Carbono gerados pertence ao Grupo </a:t>
          </a:r>
          <a:r>
            <a:rPr lang="pt-BR" sz="1400" kern="1200" dirty="0" err="1"/>
            <a:t>Horeb</a:t>
          </a:r>
          <a:r>
            <a:rPr lang="pt-BR" sz="1400" kern="1200" dirty="0"/>
            <a:t> </a:t>
          </a:r>
          <a:r>
            <a:rPr lang="pt-BR" sz="1400" kern="1200" dirty="0" err="1"/>
            <a:t>GreenPlus</a:t>
          </a:r>
          <a:endParaRPr lang="pt-BR" sz="1400" kern="1200" dirty="0"/>
        </a:p>
      </dsp:txBody>
      <dsp:txXfrm>
        <a:off x="5332828" y="1439839"/>
        <a:ext cx="1776481" cy="1184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prstGeom prst="rect">
            <a:avLst/>
          </a:prstGeom>
        </p:spPr>
        <p:txBody>
          <a:bodyPr lIns="96616" tIns="48308" rIns="96616" bIns="48308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8634" y="4758889"/>
            <a:ext cx="5052483" cy="4508421"/>
          </a:xfrm>
          <a:prstGeom prst="rect">
            <a:avLst/>
          </a:prstGeom>
        </p:spPr>
        <p:txBody>
          <a:bodyPr lIns="96616" tIns="48308" rIns="96616" bIns="4830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4DD5C7A-C37B-4B58-BAEE-A6222F8DF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5F548AE-AF9A-452D-9C16-096EA0339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F1D47-5032-4C52-9715-AF23784F338F}" type="slidenum">
              <a:rPr lang="pt-BR" smtClean="0"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42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0645A69C-DC01-4946-9C29-16F39DB038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BB3877-FC2B-4547-93E9-6E12850C8DD8}" type="slidenum">
              <a:rPr lang="pt-BR" altLang="pt-BR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4AB659D-3B48-48F9-B01A-9EA10F283E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F172A11-6EFE-4E3C-92AA-4838CE909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9AE944C8-1B86-43C4-9AAC-FC6663BC6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A4EF37A-6EE1-4096-94CA-C9D491F048A8}" type="slidenum">
              <a:rPr lang="pt-BR" altLang="pt-BR" sz="1300">
                <a:latin typeface="Arial" panose="020B0604020202020204" pitchFamily="34" charset="0"/>
              </a:rPr>
              <a:pPr algn="r" eaLnBrk="1" hangingPunct="1"/>
              <a:t>4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AF02D20-F38E-4130-B7D7-6082F6534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ADC0DC0-F525-44F0-9E57-108313882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CB408D1-8526-4933-84E1-242E3F8772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E94B395-618A-4F55-A6A2-C52D019B9AA4}" type="slidenum">
              <a:rPr lang="pt-BR" altLang="pt-BR" sz="1300">
                <a:latin typeface="Arial" panose="020B0604020202020204" pitchFamily="34" charset="0"/>
              </a:rPr>
              <a:pPr algn="r" eaLnBrk="1" hangingPunct="1"/>
              <a:t>5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7A0CF83-9428-4E51-9C4E-580445BE2C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8403C8F-1169-4E61-8036-D57925A9D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1E99A1B3-252D-4D1E-8AEC-C24AF8662D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CADFA5-F4FA-498D-99A6-F65AC5CD3BF4}" type="slidenum">
              <a:rPr lang="pt-BR" altLang="pt-BR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5823982-6468-497B-B220-9A31694AB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920BBC49-158B-48F3-BD4E-6F96E210D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80F0AE0-8B98-48B0-BC8F-3C658F8699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36E7F9-CB71-45DD-92A1-DE072896B98E}" type="slidenum">
              <a:rPr lang="pt-BR" altLang="pt-BR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822DBF1-B0B0-4C08-8560-C33DBAD2B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1D4EA48-5B94-473D-91E8-E7423EFED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2A89B89-88EC-4B3E-9287-1D79D37109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B9514F-1697-4DF9-86B1-9885BCA073EF}" type="slidenum">
              <a:rPr lang="pt-BR" altLang="pt-BR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pt-BR" altLang="pt-BR" sz="1300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7629108-45DC-48FE-B2C9-8B598451E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EFEC435-0DF6-4B48-9C3F-DF9B4658B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01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F1D47-5032-4C52-9715-AF23784F338F}" type="slidenum">
              <a:rPr lang="pt-BR" smtClean="0"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54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CC272E46-BC61-4CBD-BD14-472CC21D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6EB0A-89E3-43E7-9E6A-56296FCB8EDD}" type="datetimeFigureOut">
              <a:rPr lang="pt-BR"/>
              <a:pPr>
                <a:defRPr/>
              </a:pPr>
              <a:t>25/09/2020</a:t>
            </a:fld>
            <a:endParaRPr lang="pt-BR" dirty="0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53BFF015-B794-49B6-9A7D-F6885D9B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19568E22-19CC-4727-96B9-BE8117EB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E26E8-0479-436A-A7FF-6949D8D3169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610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8F66-C472-4FDF-979F-0AC8ACDB9688}" type="datetimeFigureOut">
              <a:rPr lang="pt-BR" smtClean="0"/>
              <a:t>25/09/2020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009798" y="6400413"/>
            <a:ext cx="344003" cy="276999"/>
          </a:xfrm>
        </p:spPr>
        <p:txBody>
          <a:bodyPr/>
          <a:lstStyle/>
          <a:p>
            <a:fld id="{89B75A52-7256-4ADA-BC51-FA440E9032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154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80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335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43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79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00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04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8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2824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48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3180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91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67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  <p:sldLayoutId id="2147483673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FFE-28FF-4063-B8AD-E632BF1AE057}" type="datetimeFigureOut">
              <a:rPr lang="es-MX" smtClean="0"/>
              <a:t>25/09/2020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1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5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75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1.wdp"/><Relationship Id="rId18" Type="http://schemas.openxmlformats.org/officeDocument/2006/relationships/image" Target="../media/image1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86.png"/><Relationship Id="rId17" Type="http://schemas.microsoft.com/office/2007/relationships/hdphoto" Target="../media/hdphoto13.wdp"/><Relationship Id="rId2" Type="http://schemas.openxmlformats.org/officeDocument/2006/relationships/image" Target="../media/image8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85.png"/><Relationship Id="rId19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microsoft.com/office/2007/relationships/hdphoto" Target="../media/hdphoto9.wdp"/><Relationship Id="rId1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1.tiff"/><Relationship Id="rId7" Type="http://schemas.openxmlformats.org/officeDocument/2006/relationships/image" Target="../media/image10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5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9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106.jpeg"/><Relationship Id="rId12" Type="http://schemas.microsoft.com/office/2007/relationships/hdphoto" Target="../media/hdphoto17.wdp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3.xml"/><Relationship Id="rId6" Type="http://schemas.microsoft.com/office/2007/relationships/hdphoto" Target="../media/hdphoto15.wdp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1">
            <a:extLst>
              <a:ext uri="{FF2B5EF4-FFF2-40B4-BE49-F238E27FC236}">
                <a16:creationId xmlns:a16="http://schemas.microsoft.com/office/drawing/2014/main" id="{81EA74EE-6857-42DD-A606-7AF4B6165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51906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400" b="1" dirty="0"/>
              <a:t>Inovações Disruptivas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400" b="1" dirty="0"/>
              <a:t>Caso Green Plus</a:t>
            </a:r>
            <a:endParaRPr lang="pt-BR" altLang="pt-BR" sz="1200" b="1" dirty="0"/>
          </a:p>
        </p:txBody>
      </p:sp>
      <p:pic>
        <p:nvPicPr>
          <p:cNvPr id="7171" name="Imagem 1">
            <a:extLst>
              <a:ext uri="{FF2B5EF4-FFF2-40B4-BE49-F238E27FC236}">
                <a16:creationId xmlns:a16="http://schemas.microsoft.com/office/drawing/2014/main" id="{831251E7-156C-4683-97E2-B7293628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4" y="116632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9962D367-B2D2-4A6D-9846-72EDDE0A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94" y="463674"/>
            <a:ext cx="1610172" cy="161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49B837-F11F-41D9-8B2F-9A2E6FD39476}"/>
              </a:ext>
            </a:extLst>
          </p:cNvPr>
          <p:cNvSpPr txBox="1"/>
          <p:nvPr/>
        </p:nvSpPr>
        <p:spPr>
          <a:xfrm>
            <a:off x="8977908" y="5589240"/>
            <a:ext cx="2398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pt-BR" sz="4000" b="1" dirty="0"/>
              <a:t>Brig </a:t>
            </a:r>
            <a:r>
              <a:rPr lang="pt-BR" sz="4000" b="1" dirty="0" err="1"/>
              <a:t>Pazini</a:t>
            </a:r>
            <a:endParaRPr lang="pt-BR" sz="4000" b="1" dirty="0"/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42B22FB-9A29-421B-B484-CD33774252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30279" y="845012"/>
            <a:ext cx="6131442" cy="7490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3800" b="1" dirty="0">
                <a:latin typeface="+mj-lt"/>
              </a:rPr>
              <a:t>Monitoramento pelo MCTI</a:t>
            </a:r>
          </a:p>
        </p:txBody>
      </p:sp>
      <p:sp>
        <p:nvSpPr>
          <p:cNvPr id="48131" name="CaixaDeTexto 1">
            <a:extLst>
              <a:ext uri="{FF2B5EF4-FFF2-40B4-BE49-F238E27FC236}">
                <a16:creationId xmlns:a16="http://schemas.microsoft.com/office/drawing/2014/main" id="{2F2769C9-B797-472E-870B-5EF8562A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033" y="2090172"/>
            <a:ext cx="6503581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955675" indent="-6096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7050" indent="-5334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120900" indent="-4572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87600" indent="-3810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30500" indent="-381000" defTabSz="10795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877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449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021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593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Conhecimento em 04/2019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Apresentação ao MAPA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Apresentação ao MME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Acompanhamento de testes UFMG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Acompanhamento de testes DCTA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Apoio aos empreendedores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28A47E-20D3-4653-B996-75CAD606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8BBBFB38-0123-4240-8804-453C315B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3EF0779-A8D7-4DB6-B752-3542FDD42EF9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FD102F6-A7E3-4BBB-90D1-6C2391961091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/>
          <p:cNvSpPr txBox="1"/>
          <p:nvPr/>
        </p:nvSpPr>
        <p:spPr>
          <a:xfrm>
            <a:off x="2774599" y="4710224"/>
            <a:ext cx="8696229" cy="1079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10000"/>
          </a:bodyPr>
          <a:lstStyle>
            <a:lvl1pPr algn="r">
              <a:lnSpc>
                <a:spcPct val="90000"/>
              </a:lnSpc>
              <a:defRPr sz="4000" b="1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Disruptiva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de Transição Energética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Secretaria de Assuntos Estratégicos da Presidência seleciona ...">
            <a:extLst>
              <a:ext uri="{FF2B5EF4-FFF2-40B4-BE49-F238E27FC236}">
                <a16:creationId xmlns:a16="http://schemas.microsoft.com/office/drawing/2014/main" id="{FA888249-AF83-4DF8-B009-05BFA410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85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6214C0-B1B4-4E4D-B93A-40A04D2D5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48" y="1901773"/>
            <a:ext cx="3968580" cy="26475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55C3EC-21A7-4E05-B25A-381BF69B9435}"/>
              </a:ext>
            </a:extLst>
          </p:cNvPr>
          <p:cNvSpPr txBox="1"/>
          <p:nvPr/>
        </p:nvSpPr>
        <p:spPr>
          <a:xfrm>
            <a:off x="8952614" y="5951014"/>
            <a:ext cx="2518214" cy="60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r">
              <a:lnSpc>
                <a:spcPct val="90000"/>
              </a:lnSpc>
              <a:defRPr sz="4000" b="1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 Romão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3377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ángulo 6"/>
          <p:cNvSpPr/>
          <p:nvPr/>
        </p:nvSpPr>
        <p:spPr>
          <a:xfrm>
            <a:off x="0" y="-1"/>
            <a:ext cx="12192000" cy="1418899"/>
          </a:xfrm>
          <a:prstGeom prst="rect">
            <a:avLst/>
          </a:prstGeom>
          <a:solidFill>
            <a:srgbClr val="76717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5"/>
            <a:ext cx="12192000" cy="576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6165" cy="345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uadroTexto 7"/>
          <p:cNvSpPr txBox="1"/>
          <p:nvPr/>
        </p:nvSpPr>
        <p:spPr>
          <a:xfrm>
            <a:off x="2456247" y="224523"/>
            <a:ext cx="926278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DEPENDÊNCIA MUNDIAL DO COMBUSTÍVEL</a:t>
            </a:r>
            <a:endParaRPr dirty="0"/>
          </a:p>
        </p:txBody>
      </p:sp>
      <p:sp>
        <p:nvSpPr>
          <p:cNvPr id="248" name="CuadroTexto 9"/>
          <p:cNvSpPr txBox="1"/>
          <p:nvPr/>
        </p:nvSpPr>
        <p:spPr>
          <a:xfrm>
            <a:off x="5150065" y="2250224"/>
            <a:ext cx="7041937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Consumimos 100 milhões de barris por dia</a:t>
            </a:r>
            <a:endParaRPr dirty="0"/>
          </a:p>
        </p:txBody>
      </p:sp>
      <p:sp>
        <p:nvSpPr>
          <p:cNvPr id="249" name="CuadroTexto 10"/>
          <p:cNvSpPr txBox="1"/>
          <p:nvPr/>
        </p:nvSpPr>
        <p:spPr>
          <a:xfrm>
            <a:off x="5150065" y="2778986"/>
            <a:ext cx="7041934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 </a:t>
            </a:r>
            <a:r>
              <a:rPr lang="pt-BR" dirty="0"/>
              <a:t>42 milhões de T GEE / dia para uso de combustível</a:t>
            </a:r>
            <a:endParaRPr dirty="0"/>
          </a:p>
        </p:txBody>
      </p:sp>
      <p:sp>
        <p:nvSpPr>
          <p:cNvPr id="250" name="CuadroTexto 11"/>
          <p:cNvSpPr txBox="1"/>
          <p:nvPr/>
        </p:nvSpPr>
        <p:spPr>
          <a:xfrm>
            <a:off x="5150068" y="1721460"/>
            <a:ext cx="7041930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72% da energia utilizada é combustível fóssil</a:t>
            </a:r>
            <a:endParaRPr dirty="0"/>
          </a:p>
        </p:txBody>
      </p:sp>
      <p:sp>
        <p:nvSpPr>
          <p:cNvPr id="251" name="Rectángulo 12"/>
          <p:cNvSpPr txBox="1"/>
          <p:nvPr/>
        </p:nvSpPr>
        <p:spPr>
          <a:xfrm>
            <a:off x="5623033" y="6379208"/>
            <a:ext cx="6096002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https://www.iea.org/publications/freepublications/publication/GECO2017.pdf</a:t>
            </a:r>
          </a:p>
        </p:txBody>
      </p:sp>
      <p:sp>
        <p:nvSpPr>
          <p:cNvPr id="252" name="Rectángulo 13"/>
          <p:cNvSpPr txBox="1"/>
          <p:nvPr/>
        </p:nvSpPr>
        <p:spPr>
          <a:xfrm>
            <a:off x="5623033" y="6557050"/>
            <a:ext cx="60960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https://www.publico.es/sociedad/tecnologia-tres-millones-1280-millones-vehiculos-mundo-son-electricos.html</a:t>
            </a:r>
          </a:p>
        </p:txBody>
      </p:sp>
      <p:sp>
        <p:nvSpPr>
          <p:cNvPr id="253" name="CuadroTexto 14"/>
          <p:cNvSpPr txBox="1"/>
          <p:nvPr/>
        </p:nvSpPr>
        <p:spPr>
          <a:xfrm>
            <a:off x="5150067" y="1189193"/>
            <a:ext cx="7041931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Apenas 0,2% dos veículos no mundo são elétricos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7569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n 2" descr="Imagen 2"/>
          <p:cNvPicPr>
            <a:picLocks noChangeAspect="1"/>
          </p:cNvPicPr>
          <p:nvPr/>
        </p:nvPicPr>
        <p:blipFill>
          <a:blip r:embed="rId2"/>
          <a:srcRect t="11080" b="8355"/>
          <a:stretch>
            <a:fillRect/>
          </a:stretch>
        </p:blipFill>
        <p:spPr>
          <a:xfrm>
            <a:off x="7786531" y="1364472"/>
            <a:ext cx="3790950" cy="223121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uadroTexto 11"/>
          <p:cNvSpPr txBox="1"/>
          <p:nvPr/>
        </p:nvSpPr>
        <p:spPr>
          <a:xfrm>
            <a:off x="0" y="451096"/>
            <a:ext cx="12192000" cy="830997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O</a:t>
            </a:r>
            <a:r>
              <a:rPr dirty="0"/>
              <a:t> SETOR ENERGÉTICO </a:t>
            </a:r>
            <a:r>
              <a:rPr lang="pt-BR" dirty="0"/>
              <a:t>NO </a:t>
            </a:r>
            <a:r>
              <a:rPr dirty="0"/>
              <a:t>MUNDO</a:t>
            </a:r>
          </a:p>
          <a:p>
            <a:pPr algn="ctr">
              <a:defRPr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NOVOS ACORDOS</a:t>
            </a:r>
            <a:endParaRPr dirty="0"/>
          </a:p>
        </p:txBody>
      </p:sp>
      <p:sp>
        <p:nvSpPr>
          <p:cNvPr id="304" name="24 CuadroTexto"/>
          <p:cNvSpPr txBox="1"/>
          <p:nvPr/>
        </p:nvSpPr>
        <p:spPr>
          <a:xfrm>
            <a:off x="5317660" y="4174673"/>
            <a:ext cx="6255110" cy="400110"/>
          </a:xfrm>
          <a:prstGeom prst="rect">
            <a:avLst/>
          </a:prstGeom>
          <a:solidFill>
            <a:schemeClr val="accent4">
              <a:alpha val="56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  195 </a:t>
            </a:r>
            <a:r>
              <a:rPr dirty="0" err="1"/>
              <a:t>países</a:t>
            </a:r>
            <a:r>
              <a:rPr dirty="0"/>
              <a:t> </a:t>
            </a:r>
            <a:r>
              <a:rPr dirty="0" err="1"/>
              <a:t>participantes</a:t>
            </a:r>
            <a:r>
              <a:rPr dirty="0"/>
              <a:t>  CO2</a:t>
            </a:r>
          </a:p>
        </p:txBody>
      </p:sp>
      <p:sp>
        <p:nvSpPr>
          <p:cNvPr id="305" name="25 CuadroTexto"/>
          <p:cNvSpPr txBox="1"/>
          <p:nvPr/>
        </p:nvSpPr>
        <p:spPr>
          <a:xfrm>
            <a:off x="5317660" y="5073737"/>
            <a:ext cx="6255110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b="1" dirty="0" err="1"/>
              <a:t>Nitr</a:t>
            </a:r>
            <a:r>
              <a:rPr lang="pt-BR" b="1" dirty="0"/>
              <a:t>o</a:t>
            </a:r>
            <a:r>
              <a:rPr b="1" dirty="0"/>
              <a:t>g</a:t>
            </a:r>
            <a:r>
              <a:rPr lang="pt-BR" b="1" dirty="0"/>
              <a:t>ê</a:t>
            </a:r>
            <a:r>
              <a:rPr b="1" dirty="0"/>
              <a:t>n</a:t>
            </a:r>
            <a:r>
              <a:rPr lang="pt-BR" b="1" dirty="0"/>
              <a:t>i</a:t>
            </a:r>
            <a:r>
              <a:rPr b="1" dirty="0"/>
              <a:t>o </a:t>
            </a:r>
            <a:r>
              <a:rPr dirty="0"/>
              <a:t>(</a:t>
            </a:r>
            <a:r>
              <a:rPr dirty="0" err="1"/>
              <a:t>Nox</a:t>
            </a:r>
            <a:r>
              <a:rPr dirty="0"/>
              <a:t>) </a:t>
            </a:r>
          </a:p>
        </p:txBody>
      </p:sp>
      <p:sp>
        <p:nvSpPr>
          <p:cNvPr id="306" name="26 CuadroTexto"/>
          <p:cNvSpPr txBox="1"/>
          <p:nvPr/>
        </p:nvSpPr>
        <p:spPr>
          <a:xfrm>
            <a:off x="5317659" y="4625197"/>
            <a:ext cx="6255112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</a:t>
            </a:r>
            <a:r>
              <a:rPr dirty="0"/>
              <a:t> 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lang="pt-BR" b="1" dirty="0"/>
              <a:t>Enxofre</a:t>
            </a:r>
            <a:r>
              <a:rPr b="1" dirty="0"/>
              <a:t> </a:t>
            </a:r>
            <a:r>
              <a:rPr dirty="0"/>
              <a:t>(Sox)</a:t>
            </a:r>
          </a:p>
        </p:txBody>
      </p:sp>
      <p:sp>
        <p:nvSpPr>
          <p:cNvPr id="307" name="24 CuadroTexto"/>
          <p:cNvSpPr txBox="1"/>
          <p:nvPr/>
        </p:nvSpPr>
        <p:spPr>
          <a:xfrm>
            <a:off x="5312948" y="3664577"/>
            <a:ext cx="6264534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, MARPOL </a:t>
            </a:r>
            <a:r>
              <a:rPr lang="pt-BR" dirty="0"/>
              <a:t>e</a:t>
            </a:r>
            <a:r>
              <a:rPr dirty="0"/>
              <a:t> ODS</a:t>
            </a:r>
          </a:p>
        </p:txBody>
      </p:sp>
      <p:graphicFrame>
        <p:nvGraphicFramePr>
          <p:cNvPr id="308" name="Gráfico 31"/>
          <p:cNvGraphicFramePr/>
          <p:nvPr>
            <p:extLst>
              <p:ext uri="{D42A27DB-BD31-4B8C-83A1-F6EECF244321}">
                <p14:modId xmlns:p14="http://schemas.microsoft.com/office/powerpoint/2010/main" val="1605295590"/>
              </p:ext>
            </p:extLst>
          </p:nvPr>
        </p:nvGraphicFramePr>
        <p:xfrm>
          <a:off x="634473" y="2129283"/>
          <a:ext cx="6692735" cy="133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9" name="24 CuadroTexto"/>
          <p:cNvSpPr txBox="1"/>
          <p:nvPr/>
        </p:nvSpPr>
        <p:spPr>
          <a:xfrm>
            <a:off x="601157" y="1364473"/>
            <a:ext cx="6878906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Incremento</a:t>
            </a:r>
            <a:r>
              <a:rPr lang="pt-BR" dirty="0"/>
              <a:t> no Consumo</a:t>
            </a:r>
            <a:r>
              <a:rPr dirty="0"/>
              <a:t> de </a:t>
            </a:r>
            <a:r>
              <a:rPr lang="pt-BR" dirty="0"/>
              <a:t>Combustível</a:t>
            </a:r>
            <a:r>
              <a:rPr dirty="0"/>
              <a:t> </a:t>
            </a:r>
          </a:p>
        </p:txBody>
      </p:sp>
      <p:sp>
        <p:nvSpPr>
          <p:cNvPr id="310" name="26 CuadroTexto"/>
          <p:cNvSpPr txBox="1"/>
          <p:nvPr/>
        </p:nvSpPr>
        <p:spPr>
          <a:xfrm>
            <a:off x="5313761" y="5522278"/>
            <a:ext cx="6262908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/>
              <a:t>Material </a:t>
            </a:r>
            <a:r>
              <a:rPr b="1" dirty="0" err="1"/>
              <a:t>Particulado</a:t>
            </a:r>
            <a:r>
              <a:rPr b="1" dirty="0"/>
              <a:t> </a:t>
            </a:r>
            <a:r>
              <a:rPr dirty="0"/>
              <a:t>(PM)</a:t>
            </a:r>
          </a:p>
        </p:txBody>
      </p:sp>
      <p:pic>
        <p:nvPicPr>
          <p:cNvPr id="311" name="Imagen 3" descr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" y="4277655"/>
            <a:ext cx="2069729" cy="164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n 6" descr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937" y="4133717"/>
            <a:ext cx="1945805" cy="1721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26 CuadroTexto"/>
          <p:cNvSpPr txBox="1"/>
          <p:nvPr/>
        </p:nvSpPr>
        <p:spPr>
          <a:xfrm>
            <a:off x="5313761" y="5970820"/>
            <a:ext cx="6262908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dirty="0" err="1"/>
              <a:t>Implementar</a:t>
            </a:r>
            <a:r>
              <a:rPr dirty="0"/>
              <a:t> </a:t>
            </a:r>
            <a:r>
              <a:rPr dirty="0" err="1"/>
              <a:t>Objetivos</a:t>
            </a:r>
            <a:r>
              <a:rPr dirty="0"/>
              <a:t> de </a:t>
            </a:r>
            <a:r>
              <a:rPr lang="pt-BR" dirty="0"/>
              <a:t>Desenvolvimento Sustentável</a:t>
            </a:r>
            <a:endParaRPr dirty="0"/>
          </a:p>
        </p:txBody>
      </p:sp>
      <p:grpSp>
        <p:nvGrpSpPr>
          <p:cNvPr id="318" name="Grupo 28"/>
          <p:cNvGrpSpPr/>
          <p:nvPr/>
        </p:nvGrpSpPr>
        <p:grpSpPr>
          <a:xfrm>
            <a:off x="325737" y="6046773"/>
            <a:ext cx="11524020" cy="611388"/>
            <a:chOff x="0" y="0"/>
            <a:chExt cx="11524019" cy="611387"/>
          </a:xfrm>
        </p:grpSpPr>
        <p:sp>
          <p:nvSpPr>
            <p:cNvPr id="314" name="object 4"/>
            <p:cNvSpPr/>
            <p:nvPr/>
          </p:nvSpPr>
          <p:spPr>
            <a:xfrm>
              <a:off x="1723652" y="504846"/>
              <a:ext cx="8576841" cy="63116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15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283482" cy="611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object 3"/>
            <p:cNvSpPr/>
            <p:nvPr/>
          </p:nvSpPr>
          <p:spPr>
            <a:xfrm>
              <a:off x="555200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17" name="object 3"/>
            <p:cNvSpPr/>
            <p:nvPr/>
          </p:nvSpPr>
          <p:spPr>
            <a:xfrm>
              <a:off x="10300481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ángulo 24"/>
          <p:cNvSpPr txBox="1"/>
          <p:nvPr/>
        </p:nvSpPr>
        <p:spPr>
          <a:xfrm>
            <a:off x="567516" y="1498138"/>
            <a:ext cx="6045743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9051"/>
                </a:solidFill>
              </a:defRPr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Las Partículas en Suspensión PM2.5, provienen en gran medida de las emisiones de los vehículos a diésel y tienen un grave efecto en nuestra salud, por su gran capacidad de penetrar en las vías respiratorias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3" name="CuadroTexto 39"/>
          <p:cNvSpPr txBox="1"/>
          <p:nvPr/>
        </p:nvSpPr>
        <p:spPr>
          <a:xfrm>
            <a:off x="7921141" y="4768882"/>
            <a:ext cx="352309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FF2600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Concentración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media </a:t>
            </a: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anual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sugerida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528690" y="1528256"/>
            <a:ext cx="4057955" cy="2595161"/>
            <a:chOff x="8051205" y="1840205"/>
            <a:chExt cx="3593893" cy="2206401"/>
          </a:xfrm>
        </p:grpSpPr>
        <p:pic>
          <p:nvPicPr>
            <p:cNvPr id="251" name="Imagen 36" descr="Imagen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82233" y="1840205"/>
              <a:ext cx="3562865" cy="22064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315124" y="1944260"/>
              <a:ext cx="803591" cy="8231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861492" y="2341935"/>
              <a:ext cx="629399" cy="6447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051205" y="3087961"/>
              <a:ext cx="436343" cy="4469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724729" y="2788306"/>
              <a:ext cx="585034" cy="5993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180604" y="1917956"/>
              <a:ext cx="436343" cy="4469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175695" y="2746720"/>
              <a:ext cx="541224" cy="55443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CuadroTexto 21"/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CONCENTRACIÓN DE PM2.5 SUGERIDA POR OMS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7466679" y="4045064"/>
            <a:ext cx="4217007" cy="710075"/>
            <a:chOff x="7885908" y="3830053"/>
            <a:chExt cx="4217007" cy="710075"/>
          </a:xfrm>
        </p:grpSpPr>
        <p:sp>
          <p:nvSpPr>
            <p:cNvPr id="24" name="CuadroTexto 23"/>
            <p:cNvSpPr txBox="1"/>
            <p:nvPr/>
          </p:nvSpPr>
          <p:spPr>
            <a:xfrm>
              <a:off x="7885908" y="3832242"/>
              <a:ext cx="3861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008A3E"/>
                  </a:solidFill>
                </a:rPr>
                <a:t>PM2.5 = 2.5µg/m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11595205" y="3830053"/>
              <a:ext cx="50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>
                  <a:solidFill>
                    <a:srgbClr val="008A3E"/>
                  </a:solidFill>
                </a:rPr>
                <a:t>3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7770447" y="6047138"/>
            <a:ext cx="40600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rgbClr val="008A3E"/>
                </a:solidFill>
              </a:rPr>
              <a:t>https://www.epa.vic.gov.au/your-environment/air/air-pollution/pm10-particles-in-air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6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7" name="Imagen 25" descr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0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6" name="Rectángulo 5"/>
          <p:cNvSpPr/>
          <p:nvPr/>
        </p:nvSpPr>
        <p:spPr>
          <a:xfrm>
            <a:off x="7339418" y="6259667"/>
            <a:ext cx="44715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rgbClr val="008A3E"/>
                </a:solidFill>
              </a:rPr>
              <a:t>https://www.who.int/es/news-room/fact-sheets/detail/ambient-(outdoor)-air-quality-and-health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307904" y="5505830"/>
            <a:ext cx="313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8A3E"/>
                </a:solidFill>
              </a:rPr>
              <a:t>PM2.5 = 20µg/m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0807618" y="5437563"/>
            <a:ext cx="50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8A3E"/>
                </a:solidFill>
              </a:rPr>
              <a:t>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66D7ACC-5DA3-433D-B228-FF97FF2BC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57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C99B22-B350-42B5-A74C-2D2784FC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25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955302" y="5142444"/>
            <a:ext cx="4964606" cy="412602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99093" y="4927072"/>
            <a:ext cx="565316" cy="881723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Resultado de imagen para planeta limpio y feli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068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s-ES_tradnl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-242075" y="2231451"/>
            <a:ext cx="5767039" cy="1342754"/>
          </a:xfrm>
        </p:spPr>
        <p:txBody>
          <a:bodyPr>
            <a:normAutofit/>
          </a:bodyPr>
          <a:lstStyle/>
          <a:p>
            <a:pPr algn="ctr"/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O que é o  </a:t>
            </a:r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?</a:t>
            </a:r>
            <a:b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_tradnl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-272072" y="4814467"/>
            <a:ext cx="6139667" cy="165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a eficiência energética do combustível em + 7%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gases de efeito estufa em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partículas PM 2.5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carbono negro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dos demais poluentes em 50%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4" b="4181"/>
          <a:stretch/>
        </p:blipFill>
        <p:spPr>
          <a:xfrm>
            <a:off x="2368284" y="1596787"/>
            <a:ext cx="2628252" cy="13237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22495" y="3322492"/>
            <a:ext cx="613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catalizador baseado em nanotecnologia líquida que é </a:t>
            </a:r>
            <a:r>
              <a:rPr lang="pt-BR" kern="1200" dirty="0">
                <a:solidFill>
                  <a:prstClr val="black"/>
                </a:solidFill>
                <a:latin typeface="Calibri" panose="020F0502020204030204"/>
              </a:rPr>
              <a:t>agregado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aos combustíveis fósseis na proporção de 1/20.000 (50ppm), atua através de sua estrutura molecular, sem modificar suas características físico-químicas, permitindo uma combustão mais limpa e completa objetivando: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955302" y="5972680"/>
            <a:ext cx="4964606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78" y="6049375"/>
            <a:ext cx="4574095" cy="53622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978130" y="4918417"/>
            <a:ext cx="576315" cy="881723"/>
          </a:xfrm>
          <a:prstGeom prst="rect">
            <a:avLst/>
          </a:prstGeom>
          <a:solidFill>
            <a:srgbClr val="FF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6983629" y="4932347"/>
            <a:ext cx="565316" cy="87117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822062" y="5210021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821948" y="5212070"/>
            <a:ext cx="411342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Environmental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904317" y="4031218"/>
            <a:ext cx="722215" cy="73196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6"/>
          <p:cNvSpPr/>
          <p:nvPr/>
        </p:nvSpPr>
        <p:spPr>
          <a:xfrm>
            <a:off x="6890987" y="4031218"/>
            <a:ext cx="717948" cy="71613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818504" y="4389286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818504" y="4375585"/>
            <a:ext cx="410140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Protection Agency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7818504" y="3322492"/>
            <a:ext cx="4101404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50593" y="3350707"/>
            <a:ext cx="34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Aprovado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por:</a:t>
            </a:r>
          </a:p>
        </p:txBody>
      </p:sp>
    </p:spTree>
    <p:extLst>
      <p:ext uri="{BB962C8B-B14F-4D97-AF65-F5344CB8AC3E}">
        <p14:creationId xmlns:p14="http://schemas.microsoft.com/office/powerpoint/2010/main" val="290268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8"/>
            <a:ext cx="12192000" cy="6923566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85096" y="4688440"/>
            <a:ext cx="10900070" cy="1717638"/>
          </a:xfrm>
          <a:prstGeom prst="rect">
            <a:avLst/>
          </a:prstGeom>
          <a:solidFill>
            <a:srgbClr val="FFFFFF">
              <a:alpha val="74118"/>
            </a:srgbClr>
          </a:solidFill>
          <a:ln w="28575"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85096" y="2831680"/>
            <a:ext cx="10900070" cy="171604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15" name="Imagen 1" descr="Imagen 1"/>
          <p:cNvPicPr>
            <a:picLocks noChangeAspect="1"/>
          </p:cNvPicPr>
          <p:nvPr/>
        </p:nvPicPr>
        <p:blipFill rotWithShape="1">
          <a:blip r:embed="rId3"/>
          <a:srcRect l="34483" t="44853" r="39065" b="27987"/>
          <a:stretch/>
        </p:blipFill>
        <p:spPr>
          <a:xfrm>
            <a:off x="3302758" y="4966489"/>
            <a:ext cx="2671396" cy="126047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sp>
        <p:nvSpPr>
          <p:cNvPr id="19" name="CuadroTexto 11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TRABALHA GREEN PLUS NO COMBUSTÍVEL ?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0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1" name="Imagen 25" descr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3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65" y="1147375"/>
            <a:ext cx="1757217" cy="8313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t="1949"/>
          <a:stretch/>
        </p:blipFill>
        <p:spPr>
          <a:xfrm>
            <a:off x="7833207" y="1804138"/>
            <a:ext cx="1757216" cy="8318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Imagen 1" descr="Imagen 1"/>
          <p:cNvPicPr>
            <a:picLocks noChangeAspect="1"/>
          </p:cNvPicPr>
          <p:nvPr/>
        </p:nvPicPr>
        <p:blipFill rotWithShape="1">
          <a:blip r:embed="rId3"/>
          <a:srcRect l="6484" t="44760" r="66910" b="27956"/>
          <a:stretch/>
        </p:blipFill>
        <p:spPr>
          <a:xfrm>
            <a:off x="3302758" y="3022043"/>
            <a:ext cx="2671396" cy="126589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27" name="Imagen 1" descr="Imagen 1"/>
          <p:cNvPicPr>
            <a:picLocks noChangeAspect="1"/>
          </p:cNvPicPr>
          <p:nvPr/>
        </p:nvPicPr>
        <p:blipFill rotWithShape="1">
          <a:blip r:embed="rId3"/>
          <a:srcRect l="62196" t="44932" r="11044" b="28032"/>
          <a:stretch/>
        </p:blipFill>
        <p:spPr>
          <a:xfrm>
            <a:off x="6038223" y="4950832"/>
            <a:ext cx="2671396" cy="126309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223" y="3019086"/>
            <a:ext cx="2671396" cy="12657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688" y="3011961"/>
            <a:ext cx="2671396" cy="12698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688" y="4942418"/>
            <a:ext cx="2671396" cy="12729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1" name="Rectángulo 5"/>
          <p:cNvSpPr txBox="1"/>
          <p:nvPr/>
        </p:nvSpPr>
        <p:spPr>
          <a:xfrm>
            <a:off x="3571938" y="4367329"/>
            <a:ext cx="2133034" cy="523216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ACOMODAÇÃO DAS MOLÉCULAS</a:t>
            </a:r>
            <a:endParaRPr sz="1400" dirty="0"/>
          </a:p>
        </p:txBody>
      </p:sp>
      <p:sp>
        <p:nvSpPr>
          <p:cNvPr id="32" name="Rectángulo 5"/>
          <p:cNvSpPr txBox="1"/>
          <p:nvPr/>
        </p:nvSpPr>
        <p:spPr>
          <a:xfrm>
            <a:off x="6307404" y="4478625"/>
            <a:ext cx="2133034" cy="307773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COMBUSTÃO</a:t>
            </a:r>
            <a:endParaRPr sz="1400" dirty="0"/>
          </a:p>
        </p:txBody>
      </p:sp>
      <p:sp>
        <p:nvSpPr>
          <p:cNvPr id="33" name="Rectángulo 5"/>
          <p:cNvSpPr txBox="1"/>
          <p:nvPr/>
        </p:nvSpPr>
        <p:spPr>
          <a:xfrm>
            <a:off x="9010583" y="4465929"/>
            <a:ext cx="2197422" cy="307773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EMISSÃO DE POLUENTES</a:t>
            </a:r>
            <a:endParaRPr sz="1400" dirty="0"/>
          </a:p>
        </p:txBody>
      </p:sp>
      <p:sp>
        <p:nvSpPr>
          <p:cNvPr id="8" name="Flecha abajo 7"/>
          <p:cNvSpPr/>
          <p:nvPr/>
        </p:nvSpPr>
        <p:spPr>
          <a:xfrm>
            <a:off x="4515404" y="4847994"/>
            <a:ext cx="246103" cy="224800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Flecha abajo 36"/>
          <p:cNvSpPr/>
          <p:nvPr/>
        </p:nvSpPr>
        <p:spPr>
          <a:xfrm>
            <a:off x="7272118" y="4819307"/>
            <a:ext cx="246103" cy="230421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Flecha abajo 37"/>
          <p:cNvSpPr/>
          <p:nvPr/>
        </p:nvSpPr>
        <p:spPr>
          <a:xfrm>
            <a:off x="9986334" y="4819307"/>
            <a:ext cx="246103" cy="217299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abajo 39"/>
          <p:cNvSpPr/>
          <p:nvPr/>
        </p:nvSpPr>
        <p:spPr>
          <a:xfrm flipV="1">
            <a:off x="4515404" y="4181982"/>
            <a:ext cx="272819" cy="23360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Flecha abajo 40"/>
          <p:cNvSpPr/>
          <p:nvPr/>
        </p:nvSpPr>
        <p:spPr>
          <a:xfrm flipV="1">
            <a:off x="7272118" y="4171763"/>
            <a:ext cx="272819" cy="2438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Flecha abajo 41"/>
          <p:cNvSpPr/>
          <p:nvPr/>
        </p:nvSpPr>
        <p:spPr>
          <a:xfrm flipV="1">
            <a:off x="9986334" y="4158641"/>
            <a:ext cx="272819" cy="238643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5"/>
          <p:cNvSpPr txBox="1"/>
          <p:nvPr/>
        </p:nvSpPr>
        <p:spPr>
          <a:xfrm>
            <a:off x="8201282" y="1244926"/>
            <a:ext cx="162053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>
                <a:solidFill>
                  <a:schemeClr val="bg1"/>
                </a:solidFill>
              </a:rPr>
              <a:t>Estado ideal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65" b="86258" l="8463" r="92525">
                        <a14:foregroundMark x1="18759" y1="68710" x2="18759" y2="68710"/>
                        <a14:foregroundMark x1="21791" y1="71776" x2="21791" y2="71776"/>
                        <a14:foregroundMark x1="32087" y1="66068" x2="32087" y2="66068"/>
                        <a14:foregroundMark x1="40268" y1="66596" x2="40268" y2="66596"/>
                        <a14:foregroundMark x1="49647" y1="65856" x2="49647" y2="65856"/>
                        <a14:foregroundMark x1="60437" y1="65856" x2="60437" y2="65856"/>
                        <a14:foregroundMark x1="70240" y1="68499" x2="70240" y2="68499"/>
                        <a14:foregroundMark x1="75599" y1="67970" x2="75599" y2="67970"/>
                        <a14:foregroundMark x1="84133" y1="66596" x2="84133" y2="6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1141636" y="5195877"/>
            <a:ext cx="1888556" cy="1018050"/>
          </a:xfrm>
          <a:prstGeom prst="rect">
            <a:avLst/>
          </a:prstGeom>
        </p:spPr>
      </p:pic>
      <p:sp>
        <p:nvSpPr>
          <p:cNvPr id="45" name="Rectangle 1"/>
          <p:cNvSpPr txBox="1"/>
          <p:nvPr/>
        </p:nvSpPr>
        <p:spPr>
          <a:xfrm>
            <a:off x="796720" y="4830372"/>
            <a:ext cx="7399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sz="2400" dirty="0">
                <a:solidFill>
                  <a:schemeClr val="bg1"/>
                </a:solidFill>
              </a:rPr>
              <a:t>Co</a:t>
            </a:r>
            <a:r>
              <a:rPr lang="es-MX" sz="2400" dirty="0">
                <a:solidFill>
                  <a:schemeClr val="bg1"/>
                </a:solidFill>
              </a:rPr>
              <a:t>m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Rectangle 1"/>
          <p:cNvSpPr txBox="1"/>
          <p:nvPr/>
        </p:nvSpPr>
        <p:spPr>
          <a:xfrm>
            <a:off x="1149522" y="3261271"/>
            <a:ext cx="17530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400" dirty="0" err="1">
                <a:solidFill>
                  <a:schemeClr val="bg1"/>
                </a:solidFill>
              </a:rPr>
              <a:t>Combustível</a:t>
            </a:r>
            <a:r>
              <a:rPr lang="es-MX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normal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Rectángulo 5"/>
          <p:cNvSpPr txBox="1"/>
          <p:nvPr/>
        </p:nvSpPr>
        <p:spPr>
          <a:xfrm>
            <a:off x="9599880" y="1897825"/>
            <a:ext cx="1510773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 err="1">
                <a:solidFill>
                  <a:schemeClr val="bg1"/>
                </a:solidFill>
              </a:rPr>
              <a:t>Combustão</a:t>
            </a:r>
            <a:r>
              <a:rPr lang="es-MX" sz="2000" dirty="0">
                <a:solidFill>
                  <a:schemeClr val="bg1"/>
                </a:solidFill>
              </a:rPr>
              <a:t> ideal</a:t>
            </a:r>
            <a:endParaRPr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2076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6AA96CB-F619-46A9-B890-C6E9D3E7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76" y="1092286"/>
            <a:ext cx="5638802" cy="5406804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31301" y="358910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ÓLEO BUNKER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430885" y="4044770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321541" y="4432706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3576969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DIESEL TIPO B - S10</a:t>
            </a:r>
            <a:endParaRPr lang="pt-BR" sz="21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3AF6158-26C2-42EC-8C76-DE626FCD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774" y="1192250"/>
            <a:ext cx="3759126" cy="5328592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6656445" y="4479466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7619109" y="4878273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156148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2E84A12-D08D-40F5-8BE5-9FDA838A189D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826" name="Rectangle 2">
            <a:extLst>
              <a:ext uri="{FF2B5EF4-FFF2-40B4-BE49-F238E27FC236}">
                <a16:creationId xmlns:a16="http://schemas.microsoft.com/office/drawing/2014/main" id="{60DFC62C-1741-431C-97A4-717A00591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7788" y="696564"/>
            <a:ext cx="6196424" cy="1173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3600" b="1" dirty="0">
                <a:latin typeface="+mn-lt"/>
              </a:rPr>
              <a:t>Estratégias para a Economia 4.0</a:t>
            </a:r>
            <a:endParaRPr lang="pt-BR" altLang="pt-BR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131" name="CaixaDeTexto 1">
            <a:extLst>
              <a:ext uri="{FF2B5EF4-FFF2-40B4-BE49-F238E27FC236}">
                <a16:creationId xmlns:a16="http://schemas.microsoft.com/office/drawing/2014/main" id="{8EBB8EEA-A6B5-4DA1-BAB6-E482BB33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12891"/>
            <a:ext cx="9144000" cy="31085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955675" indent="-6096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7050" indent="-5334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120900" indent="-4572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87600" indent="-3810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30500" indent="-381000" defTabSz="10795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877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449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021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593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latin typeface="+mj-lt"/>
              </a:rPr>
              <a:t>Projetos que envolvam </a:t>
            </a:r>
            <a:r>
              <a:rPr lang="pt-BR" altLang="pt-BR" sz="2800" b="1" dirty="0">
                <a:solidFill>
                  <a:srgbClr val="FF0000"/>
                </a:solidFill>
                <a:latin typeface="+mj-lt"/>
              </a:rPr>
              <a:t>inovações tecnológicas </a:t>
            </a:r>
            <a:r>
              <a:rPr lang="pt-BR" altLang="pt-BR" sz="2800" b="1" dirty="0">
                <a:latin typeface="+mj-lt"/>
              </a:rPr>
              <a:t>capazes de elevar a produtividade</a:t>
            </a:r>
          </a:p>
          <a:p>
            <a:pPr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latin typeface="+mj-lt"/>
              </a:rPr>
              <a:t>Projetos capazes de gerar </a:t>
            </a:r>
            <a:r>
              <a:rPr lang="pt-BR" altLang="pt-BR" sz="2800" b="1" dirty="0">
                <a:solidFill>
                  <a:srgbClr val="FF0000"/>
                </a:solidFill>
                <a:latin typeface="+mj-lt"/>
              </a:rPr>
              <a:t>economia de escala</a:t>
            </a:r>
          </a:p>
          <a:p>
            <a:pPr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latin typeface="+mj-lt"/>
              </a:rPr>
              <a:t>Projetos capazes de exercer </a:t>
            </a:r>
            <a:r>
              <a:rPr lang="pt-BR" altLang="pt-BR" sz="2800" b="1" dirty="0">
                <a:solidFill>
                  <a:srgbClr val="FF0000"/>
                </a:solidFill>
                <a:latin typeface="+mj-lt"/>
              </a:rPr>
              <a:t>maior impacto favorável </a:t>
            </a:r>
            <a:r>
              <a:rPr lang="pt-BR" altLang="pt-BR" sz="2800" b="1" dirty="0">
                <a:latin typeface="+mj-lt"/>
              </a:rPr>
              <a:t>sobre a economia em geral e sobre a arrecadação de tributos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D3848A-4C1C-43B4-8416-FC3F6C74FF51}"/>
              </a:ext>
            </a:extLst>
          </p:cNvPr>
          <p:cNvSpPr txBox="1">
            <a:spLocks/>
          </p:cNvSpPr>
          <p:nvPr/>
        </p:nvSpPr>
        <p:spPr bwMode="auto">
          <a:xfrm>
            <a:off x="3092005" y="1420258"/>
            <a:ext cx="6007989" cy="4354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>
                <a:solidFill>
                  <a:srgbClr val="FF0000"/>
                </a:solidFill>
                <a:latin typeface="+mn-lt"/>
              </a:rPr>
              <a:t>Roberto Campos, A Lanterna na Popa, </a:t>
            </a:r>
            <a:r>
              <a:rPr lang="pt-BR" altLang="pt-BR" sz="2400" b="1" dirty="0" err="1">
                <a:solidFill>
                  <a:srgbClr val="FF0000"/>
                </a:solidFill>
                <a:latin typeface="+mn-lt"/>
              </a:rPr>
              <a:t>pg</a:t>
            </a:r>
            <a:r>
              <a:rPr lang="pt-BR" altLang="pt-BR" sz="2400" b="1" dirty="0">
                <a:solidFill>
                  <a:srgbClr val="FF0000"/>
                </a:solidFill>
                <a:latin typeface="+mn-lt"/>
              </a:rPr>
              <a:t> 258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26BF88-8B8A-46A0-8A41-30DBE547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84B8C599-84FA-4948-BF0B-EEF8CA0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F50E720-977C-463B-8DEC-98DF88691D32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DIESEL TIPO B - S500</a:t>
            </a:r>
            <a:endParaRPr lang="pt-BR" sz="21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03551A-C22C-4AA8-BFCE-702A5F4B2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156" y="1192250"/>
            <a:ext cx="3744416" cy="5262252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6656445" y="4628498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7619109" y="5053299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2212978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76D9D77-2C80-4865-85E7-BF1113CE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64" y="1126111"/>
            <a:ext cx="5680870" cy="5117842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ETANOL HIDRATADO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086213" y="3882928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048877" y="4307729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9B1BE04-A0A1-437B-AB83-AEEFDE745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2549" y="5432423"/>
            <a:ext cx="15430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374EA14-7A19-45DA-ADC4-646EF587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91" y="1128452"/>
            <a:ext cx="4649974" cy="5653678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GASOLINA TIPO C - COMUM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113645" y="4468995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076309" y="4893796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2311501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307CDC4-AED0-42C1-BF6C-F0012997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91" y="1126039"/>
            <a:ext cx="5840818" cy="5722070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COM – ÓLEO COMBUSTÍVEL MARÍTIMO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283766" y="4171284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246430" y="4596085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589229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B78011B-659F-4866-8CF3-67F1F5C5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103" y="1090656"/>
            <a:ext cx="5309192" cy="5767344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ÓLEO COMBUSTÍVEL MARÍTMO TURBINAS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081747" y="4256345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044411" y="4681146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2289587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913D9C-DF1A-464D-9795-03BDADCE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93" y="1127050"/>
            <a:ext cx="4309307" cy="5675494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ÓLEO COMBUSTÍVEL MARÍTMO TURBINAS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6964789" y="4766708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7927453" y="5191509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2721101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16AF78E-7FA8-419A-82FA-75AB55D2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037" y="1082804"/>
            <a:ext cx="4205926" cy="5775196"/>
          </a:xfrm>
          <a:prstGeom prst="rect">
            <a:avLst/>
          </a:prstGeom>
        </p:spPr>
      </p:pic>
      <p:sp>
        <p:nvSpPr>
          <p:cNvPr id="3" name="CuadroTexto 118">
            <a:extLst>
              <a:ext uri="{FF2B5EF4-FFF2-40B4-BE49-F238E27FC236}">
                <a16:creationId xmlns:a16="http://schemas.microsoft.com/office/drawing/2014/main" id="{8AC9A243-6DC5-47BA-B017-39D47EED4716}"/>
              </a:ext>
            </a:extLst>
          </p:cNvPr>
          <p:cNvSpPr txBox="1"/>
          <p:nvPr/>
        </p:nvSpPr>
        <p:spPr>
          <a:xfrm>
            <a:off x="1524000" y="476672"/>
            <a:ext cx="9129398" cy="71557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100" dirty="0"/>
              <a:t>AVALIAÇÃO DAS CARACTERÍTICAS FISICO-QUÍMICAS </a:t>
            </a:r>
            <a:r>
              <a:rPr lang="pt-BR" sz="2000" dirty="0"/>
              <a:t>COMBUSTÍVEL: QUEROSENE DE AVIAÇÃO</a:t>
            </a:r>
            <a:endParaRPr lang="pt-BR" sz="21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789AFB5-98DB-410A-AAA2-0A9890321D05}"/>
              </a:ext>
            </a:extLst>
          </p:cNvPr>
          <p:cNvSpPr/>
          <p:nvPr/>
        </p:nvSpPr>
        <p:spPr>
          <a:xfrm rot="10800000">
            <a:off x="7870978" y="4787973"/>
            <a:ext cx="4011555" cy="1720944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AEE6C2-1D9D-46FC-B257-C7ED39E3D56C}"/>
              </a:ext>
            </a:extLst>
          </p:cNvPr>
          <p:cNvSpPr txBox="1"/>
          <p:nvPr/>
        </p:nvSpPr>
        <p:spPr>
          <a:xfrm>
            <a:off x="8833642" y="5212774"/>
            <a:ext cx="304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“Amostra conforme as especificações da ANP para as características avaliadas”</a:t>
            </a:r>
          </a:p>
        </p:txBody>
      </p:sp>
    </p:spTree>
    <p:extLst>
      <p:ext uri="{BB962C8B-B14F-4D97-AF65-F5344CB8AC3E}">
        <p14:creationId xmlns:p14="http://schemas.microsoft.com/office/powerpoint/2010/main" val="2437318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n 4" descr="Imagen 4"/>
          <p:cNvPicPr>
            <a:picLocks noChangeAspect="1"/>
          </p:cNvPicPr>
          <p:nvPr/>
        </p:nvPicPr>
        <p:blipFill>
          <a:blip r:embed="rId2"/>
          <a:srcRect l="10679" t="11321" r="8152" b="27117"/>
          <a:stretch>
            <a:fillRect/>
          </a:stretch>
        </p:blipFill>
        <p:spPr>
          <a:xfrm rot="688466">
            <a:off x="10415741" y="1939584"/>
            <a:ext cx="658503" cy="66728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uadroTexto 7"/>
          <p:cNvSpPr txBox="1"/>
          <p:nvPr/>
        </p:nvSpPr>
        <p:spPr>
          <a:xfrm>
            <a:off x="3302796" y="5636543"/>
            <a:ext cx="104502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PEMEX-IMP</a:t>
            </a:r>
          </a:p>
        </p:txBody>
      </p:sp>
      <p:sp>
        <p:nvSpPr>
          <p:cNvPr id="162" name="CuadroTexto 57"/>
          <p:cNvSpPr txBox="1"/>
          <p:nvPr/>
        </p:nvSpPr>
        <p:spPr>
          <a:xfrm>
            <a:off x="4687025" y="5636543"/>
            <a:ext cx="106063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  <a:r>
              <a:rPr dirty="0" err="1"/>
              <a:t>Politécnico</a:t>
            </a:r>
            <a:r>
              <a:rPr dirty="0"/>
              <a:t> Nacional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Jaime </a:t>
            </a:r>
            <a:r>
              <a:rPr dirty="0" err="1"/>
              <a:t>Isaza</a:t>
            </a:r>
            <a:r>
              <a:rPr dirty="0"/>
              <a:t> </a:t>
            </a:r>
            <a:r>
              <a:rPr dirty="0" err="1"/>
              <a:t>Cadavid</a:t>
            </a:r>
            <a:r>
              <a:rPr dirty="0"/>
              <a:t> De Medellín</a:t>
            </a:r>
          </a:p>
        </p:txBody>
      </p:sp>
      <p:sp>
        <p:nvSpPr>
          <p:cNvPr id="163" name="CuadroTexto 58"/>
          <p:cNvSpPr txBox="1"/>
          <p:nvPr/>
        </p:nvSpPr>
        <p:spPr>
          <a:xfrm>
            <a:off x="6071254" y="5634997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Alba </a:t>
            </a:r>
            <a:r>
              <a:rPr dirty="0" err="1"/>
              <a:t>Petróleos</a:t>
            </a:r>
            <a:r>
              <a:rPr dirty="0"/>
              <a:t>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de El Salvador</a:t>
            </a:r>
          </a:p>
        </p:txBody>
      </p:sp>
      <p:sp>
        <p:nvSpPr>
          <p:cNvPr id="164" name="CuadroTexto 92"/>
          <p:cNvSpPr txBox="1"/>
          <p:nvPr/>
        </p:nvSpPr>
        <p:spPr>
          <a:xfrm>
            <a:off x="7445957" y="5633256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DAPSA-IREAYA </a:t>
            </a:r>
            <a:r>
              <a:rPr lang="pt-BR" dirty="0"/>
              <a:t>Engenharia</a:t>
            </a:r>
            <a:endParaRPr dirty="0"/>
          </a:p>
        </p:txBody>
      </p:sp>
      <p:pic>
        <p:nvPicPr>
          <p:cNvPr id="165" name="Imagen 11267" descr="Imagen 112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88" y="1938278"/>
            <a:ext cx="698540" cy="682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4"/>
          <a:srcRect l="22627" t="7158" r="19474" b="15648"/>
          <a:stretch>
            <a:fillRect/>
          </a:stretch>
        </p:blipFill>
        <p:spPr>
          <a:xfrm>
            <a:off x="4877247" y="1945383"/>
            <a:ext cx="668635" cy="66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n 2" descr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744" y="1942339"/>
            <a:ext cx="737876" cy="69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n 3" descr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236" y="1951165"/>
            <a:ext cx="694150" cy="64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n 87" descr="Imagen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472" y="1945383"/>
            <a:ext cx="658095" cy="65809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CuadroTexto 92"/>
          <p:cNvSpPr txBox="1"/>
          <p:nvPr/>
        </p:nvSpPr>
        <p:spPr>
          <a:xfrm>
            <a:off x="1934789" y="5636543"/>
            <a:ext cx="102880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</a:t>
            </a:r>
            <a:r>
              <a:rPr dirty="0"/>
              <a:t>: (EPA)</a:t>
            </a:r>
            <a:endParaRPr dirty="0">
              <a:solidFill>
                <a:srgbClr val="595959"/>
              </a:solidFill>
            </a:endParaRP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Environmental Protection Agency</a:t>
            </a:r>
          </a:p>
        </p:txBody>
      </p:sp>
      <p:grpSp>
        <p:nvGrpSpPr>
          <p:cNvPr id="175" name="Grupo 104"/>
          <p:cNvGrpSpPr/>
          <p:nvPr/>
        </p:nvGrpSpPr>
        <p:grpSpPr>
          <a:xfrm>
            <a:off x="325734" y="6209430"/>
            <a:ext cx="8233021" cy="448734"/>
            <a:chOff x="0" y="0"/>
            <a:chExt cx="8233020" cy="448733"/>
          </a:xfrm>
        </p:grpSpPr>
        <p:sp>
          <p:nvSpPr>
            <p:cNvPr id="171" name="object 4"/>
            <p:cNvSpPr/>
            <p:nvPr/>
          </p:nvSpPr>
          <p:spPr>
            <a:xfrm>
              <a:off x="1231416" y="370534"/>
              <a:ext cx="6127489" cy="46326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72" name="Imagen 25" descr="Imagen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-1"/>
              <a:ext cx="202527" cy="448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object 3"/>
            <p:cNvSpPr/>
            <p:nvPr/>
          </p:nvSpPr>
          <p:spPr>
            <a:xfrm>
              <a:off x="396647" y="357243"/>
              <a:ext cx="874125" cy="7289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174" name="object 3"/>
            <p:cNvSpPr/>
            <p:nvPr/>
          </p:nvSpPr>
          <p:spPr>
            <a:xfrm>
              <a:off x="7358895" y="357243"/>
              <a:ext cx="874125" cy="7289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176" name="Imagen 116" descr="Imagen 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2012">
            <a:off x="8997429" y="1940150"/>
            <a:ext cx="655972" cy="6790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uadroTexto 92"/>
          <p:cNvSpPr txBox="1"/>
          <p:nvPr/>
        </p:nvSpPr>
        <p:spPr>
          <a:xfrm>
            <a:off x="882066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Dislub</a:t>
            </a:r>
            <a:endParaRPr dirty="0"/>
          </a:p>
        </p:txBody>
      </p:sp>
      <p:sp>
        <p:nvSpPr>
          <p:cNvPr id="178" name="CuadroTexto 118"/>
          <p:cNvSpPr txBox="1"/>
          <p:nvPr/>
        </p:nvSpPr>
        <p:spPr>
          <a:xfrm>
            <a:off x="19470" y="452011"/>
            <a:ext cx="1217253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RESULTADOS E</a:t>
            </a:r>
            <a:r>
              <a:rPr lang="pt-BR" dirty="0"/>
              <a:t>M</a:t>
            </a:r>
            <a:r>
              <a:rPr dirty="0"/>
              <a:t> COMBUST</a:t>
            </a:r>
            <a:r>
              <a:rPr lang="pt-BR" dirty="0"/>
              <a:t>ÍVEIS NAS </a:t>
            </a:r>
            <a:r>
              <a:rPr dirty="0"/>
              <a:t>AMÉRICA</a:t>
            </a:r>
            <a:r>
              <a:rPr lang="pt-BR" dirty="0"/>
              <a:t>S</a:t>
            </a:r>
            <a:endParaRPr dirty="0"/>
          </a:p>
        </p:txBody>
      </p:sp>
      <p:pic>
        <p:nvPicPr>
          <p:cNvPr id="179" name="Imagen 1" descr="Imagen 1"/>
          <p:cNvPicPr>
            <a:picLocks noChangeAspect="1"/>
          </p:cNvPicPr>
          <p:nvPr/>
        </p:nvPicPr>
        <p:blipFill>
          <a:blip r:embed="rId10"/>
          <a:srcRect t="21003" b="21069"/>
          <a:stretch>
            <a:fillRect/>
          </a:stretch>
        </p:blipFill>
        <p:spPr>
          <a:xfrm>
            <a:off x="9081989" y="1160540"/>
            <a:ext cx="2261613" cy="350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 3" descr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382" y="2495244"/>
            <a:ext cx="10592769" cy="302650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uadroTexto 92"/>
          <p:cNvSpPr txBox="1"/>
          <p:nvPr/>
        </p:nvSpPr>
        <p:spPr>
          <a:xfrm>
            <a:off x="1020489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Petropar</a:t>
            </a:r>
            <a:endParaRPr dirty="0"/>
          </a:p>
        </p:txBody>
      </p:sp>
      <p:sp>
        <p:nvSpPr>
          <p:cNvPr id="182" name="CuadroTexto 6"/>
          <p:cNvSpPr txBox="1"/>
          <p:nvPr/>
        </p:nvSpPr>
        <p:spPr>
          <a:xfrm>
            <a:off x="304800" y="2517169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t>Monóxido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t>de Carbono</a:t>
            </a:r>
          </a:p>
        </p:txBody>
      </p:sp>
      <p:sp>
        <p:nvSpPr>
          <p:cNvPr id="183" name="CuadroTexto 154"/>
          <p:cNvSpPr txBox="1"/>
          <p:nvPr/>
        </p:nvSpPr>
        <p:spPr>
          <a:xfrm>
            <a:off x="292153" y="3067711"/>
            <a:ext cx="841613" cy="34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t>Dióxido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t>de Carbono</a:t>
            </a:r>
          </a:p>
        </p:txBody>
      </p:sp>
      <p:sp>
        <p:nvSpPr>
          <p:cNvPr id="184" name="CuadroTexto 155"/>
          <p:cNvSpPr txBox="1"/>
          <p:nvPr/>
        </p:nvSpPr>
        <p:spPr>
          <a:xfrm>
            <a:off x="285750" y="3590175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t>Material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t>Particulado</a:t>
            </a:r>
          </a:p>
        </p:txBody>
      </p:sp>
      <p:sp>
        <p:nvSpPr>
          <p:cNvPr id="185" name="CuadroTexto 156"/>
          <p:cNvSpPr txBox="1"/>
          <p:nvPr/>
        </p:nvSpPr>
        <p:spPr>
          <a:xfrm>
            <a:off x="205816" y="4192293"/>
            <a:ext cx="953627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Hidrocar</a:t>
            </a:r>
            <a:r>
              <a:rPr lang="pt-BR" dirty="0" err="1"/>
              <a:t>bonetos</a:t>
            </a:r>
            <a:endParaRPr dirty="0"/>
          </a:p>
        </p:txBody>
      </p:sp>
      <p:sp>
        <p:nvSpPr>
          <p:cNvPr id="186" name="CuadroTexto 157"/>
          <p:cNvSpPr txBox="1"/>
          <p:nvPr/>
        </p:nvSpPr>
        <p:spPr>
          <a:xfrm>
            <a:off x="325733" y="4663125"/>
            <a:ext cx="8416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Óxido</a:t>
            </a:r>
            <a:r>
              <a:rPr dirty="0"/>
              <a:t> de Nit</a:t>
            </a:r>
            <a:r>
              <a:rPr lang="pt-BR" dirty="0" err="1"/>
              <a:t>rogênio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3E26C0-55A6-4D9A-AEBF-E4CBFFD48FBD}"/>
              </a:ext>
            </a:extLst>
          </p:cNvPr>
          <p:cNvSpPr txBox="1"/>
          <p:nvPr/>
        </p:nvSpPr>
        <p:spPr>
          <a:xfrm>
            <a:off x="1127363" y="5146476"/>
            <a:ext cx="16927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6042829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47428926-50D1-4119-AF6A-17A6C90C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6" y="1371546"/>
            <a:ext cx="4543882" cy="21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18">
            <a:extLst>
              <a:ext uri="{FF2B5EF4-FFF2-40B4-BE49-F238E27FC236}">
                <a16:creationId xmlns:a16="http://schemas.microsoft.com/office/drawing/2014/main" id="{ADA8D141-45F4-4B1B-99C5-78553890E867}"/>
              </a:ext>
            </a:extLst>
          </p:cNvPr>
          <p:cNvSpPr txBox="1"/>
          <p:nvPr/>
        </p:nvSpPr>
        <p:spPr>
          <a:xfrm>
            <a:off x="1531301" y="468040"/>
            <a:ext cx="9129398" cy="93102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RESULTADOS E</a:t>
            </a:r>
            <a:r>
              <a:rPr lang="pt-BR" dirty="0"/>
              <a:t>M</a:t>
            </a:r>
            <a:r>
              <a:rPr dirty="0"/>
              <a:t> COMBUST</a:t>
            </a:r>
            <a:r>
              <a:rPr lang="pt-BR" dirty="0"/>
              <a:t>ÍVEIS AERONÁUTICOS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C14182-AF8E-4BB2-AB0A-3A647FD78514}"/>
              </a:ext>
            </a:extLst>
          </p:cNvPr>
          <p:cNvSpPr txBox="1"/>
          <p:nvPr/>
        </p:nvSpPr>
        <p:spPr>
          <a:xfrm>
            <a:off x="5407648" y="1441995"/>
            <a:ext cx="6141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EMAER determinou ao DCTA e ao COMGAP, para conduzirem o processo de homologação militar do AV GREEN.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Expectativa de aumento de eficiência de aproximadamente 10%, com o redundante aumento de autonomia.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Diminuição na emissão de gases poluentes.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Diminuição na assinatura infravermelha.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Diminuição dos custos de manutenção.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536B89-EAFC-435C-9DCA-FDDDE0AAE58D}"/>
              </a:ext>
            </a:extLst>
          </p:cNvPr>
          <p:cNvSpPr txBox="1"/>
          <p:nvPr/>
        </p:nvSpPr>
        <p:spPr>
          <a:xfrm>
            <a:off x="573683" y="3590424"/>
            <a:ext cx="5522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/>
              <a:t>Ensaios em Motor PW-118 em bancada na IAS/</a:t>
            </a:r>
            <a:r>
              <a:rPr lang="pt-BR" sz="1600" dirty="0" err="1"/>
              <a:t>Pratt</a:t>
            </a:r>
            <a:r>
              <a:rPr lang="pt-BR" sz="1600" dirty="0"/>
              <a:t> Whitney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/>
              <a:t>Ensaios em Motor </a:t>
            </a:r>
            <a:r>
              <a:rPr lang="pt-BR" sz="1600" dirty="0" err="1"/>
              <a:t>Arriel</a:t>
            </a:r>
            <a:r>
              <a:rPr lang="pt-BR" sz="1600" dirty="0"/>
              <a:t> na TURBOMECA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/>
              <a:t>Ensaios em </a:t>
            </a:r>
            <a:r>
              <a:rPr lang="pt-BR" sz="1600" dirty="0" err="1"/>
              <a:t>Vôo</a:t>
            </a:r>
            <a:r>
              <a:rPr lang="pt-BR" sz="1600" dirty="0"/>
              <a:t> em aeronave EMB120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1144DD-5567-43E2-B68A-7EA8EB75E7C8}"/>
              </a:ext>
            </a:extLst>
          </p:cNvPr>
          <p:cNvSpPr txBox="1"/>
          <p:nvPr/>
        </p:nvSpPr>
        <p:spPr>
          <a:xfrm>
            <a:off x="7056742" y="6105688"/>
            <a:ext cx="469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Processo de Homologação Civil através da ANAC</a:t>
            </a:r>
          </a:p>
        </p:txBody>
      </p:sp>
      <p:pic>
        <p:nvPicPr>
          <p:cNvPr id="1030" name="Picture 6" descr="Colsimmers - Boeing 737-300 IXEG - Aircraft Skins - Liveries - X-Plane.Org  Forum">
            <a:extLst>
              <a:ext uri="{FF2B5EF4-FFF2-40B4-BE49-F238E27FC236}">
                <a16:creationId xmlns:a16="http://schemas.microsoft.com/office/drawing/2014/main" id="{D6691EBD-4DFE-424F-9B64-15153D8E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93" y="4064494"/>
            <a:ext cx="4805372" cy="270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318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rupo 3"/>
          <p:cNvGrpSpPr/>
          <p:nvPr/>
        </p:nvGrpSpPr>
        <p:grpSpPr>
          <a:xfrm>
            <a:off x="325737" y="6046773"/>
            <a:ext cx="11524020" cy="611388"/>
            <a:chOff x="0" y="0"/>
            <a:chExt cx="11524019" cy="611387"/>
          </a:xfrm>
        </p:grpSpPr>
        <p:sp>
          <p:nvSpPr>
            <p:cNvPr id="569" name="object 4"/>
            <p:cNvSpPr/>
            <p:nvPr/>
          </p:nvSpPr>
          <p:spPr>
            <a:xfrm>
              <a:off x="1723652" y="504846"/>
              <a:ext cx="8576841" cy="63116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70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283482" cy="611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1" name="object 3"/>
            <p:cNvSpPr/>
            <p:nvPr/>
          </p:nvSpPr>
          <p:spPr>
            <a:xfrm>
              <a:off x="555200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572" name="object 3"/>
            <p:cNvSpPr/>
            <p:nvPr/>
          </p:nvSpPr>
          <p:spPr>
            <a:xfrm>
              <a:off x="10300481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574" name="CuadroTexto 8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COMBUSTÍVEL DE TRANSIÇÃO ENERGÉTICA EM NAVIOS</a:t>
            </a:r>
            <a:endParaRPr dirty="0"/>
          </a:p>
        </p:txBody>
      </p:sp>
      <p:pic>
        <p:nvPicPr>
          <p:cNvPr id="575" name="Imagen 10" descr="Imagen 10"/>
          <p:cNvPicPr>
            <a:picLocks noChangeAspect="1"/>
          </p:cNvPicPr>
          <p:nvPr/>
        </p:nvPicPr>
        <p:blipFill>
          <a:blip r:embed="rId3"/>
          <a:srcRect l="10051" t="6669" r="762" b="5462"/>
          <a:stretch>
            <a:fillRect/>
          </a:stretch>
        </p:blipFill>
        <p:spPr>
          <a:xfrm>
            <a:off x="1349281" y="1138187"/>
            <a:ext cx="3826305" cy="214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n 11" descr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659" y="1138270"/>
            <a:ext cx="3725708" cy="2143752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Rectángulo 13"/>
          <p:cNvSpPr txBox="1"/>
          <p:nvPr/>
        </p:nvSpPr>
        <p:spPr>
          <a:xfrm>
            <a:off x="3620884" y="3281679"/>
            <a:ext cx="495023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t>https://biofriendly.com/test-results/selected-fuel-oil-tests/</a:t>
            </a:r>
          </a:p>
        </p:txBody>
      </p:sp>
      <p:pic>
        <p:nvPicPr>
          <p:cNvPr id="578" name="Imagen 14" descr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36" y="3716559"/>
            <a:ext cx="5408971" cy="216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n 15" descr="Imagen 15"/>
          <p:cNvPicPr>
            <a:picLocks noChangeAspect="1"/>
          </p:cNvPicPr>
          <p:nvPr/>
        </p:nvPicPr>
        <p:blipFill>
          <a:blip r:embed="rId6"/>
          <a:srcRect l="5036" t="27938" r="5910" b="7323"/>
          <a:stretch>
            <a:fillRect/>
          </a:stretch>
        </p:blipFill>
        <p:spPr>
          <a:xfrm>
            <a:off x="6012815" y="3713274"/>
            <a:ext cx="5817447" cy="237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ángulo 16"/>
          <p:cNvSpPr txBox="1"/>
          <p:nvPr/>
        </p:nvSpPr>
        <p:spPr>
          <a:xfrm>
            <a:off x="723976" y="5892884"/>
            <a:ext cx="52888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t>http://test.biofriendly.com/testing/biofriendly_unicom_testing.php</a:t>
            </a:r>
          </a:p>
        </p:txBody>
      </p:sp>
      <p:sp>
        <p:nvSpPr>
          <p:cNvPr id="581" name="CuadroTexto 17"/>
          <p:cNvSpPr txBox="1"/>
          <p:nvPr/>
        </p:nvSpPr>
        <p:spPr>
          <a:xfrm>
            <a:off x="467476" y="1241945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ARAFURA</a:t>
            </a:r>
          </a:p>
        </p:txBody>
      </p:sp>
      <p:sp>
        <p:nvSpPr>
          <p:cNvPr id="582" name="CuadroTexto 18"/>
          <p:cNvSpPr txBox="1"/>
          <p:nvPr/>
        </p:nvSpPr>
        <p:spPr>
          <a:xfrm>
            <a:off x="467476" y="3793513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UNICOM</a:t>
            </a:r>
          </a:p>
        </p:txBody>
      </p:sp>
    </p:spTree>
    <p:extLst>
      <p:ext uri="{BB962C8B-B14F-4D97-AF65-F5344CB8AC3E}">
        <p14:creationId xmlns:p14="http://schemas.microsoft.com/office/powerpoint/2010/main" val="431668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0D199A6-7429-463D-A852-21B45D9BB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731" y="799615"/>
            <a:ext cx="5833730" cy="55058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Inovação</a:t>
            </a:r>
            <a:r>
              <a:rPr lang="en-US" altLang="pt-B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Diferenciais</a:t>
            </a:r>
            <a:endParaRPr lang="pt-BR" altLang="pt-BR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29E3E585-2EE5-4FA4-8C6D-36E1618F1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596" y="1587271"/>
            <a:ext cx="85693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800" b="1" dirty="0"/>
              <a:t>O novo se distingue do velho através de diferenciais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800" b="1" dirty="0"/>
              <a:t>Os diferenciais resultam de novas formas de se fazer as mesmas coisas ou de fazer melhor as mesmas coisas (com melhores indicadores)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800" b="1" dirty="0"/>
              <a:t>Os diferenciais destacam-se pela novidade e pelo impacto que podem causar no </a:t>
            </a:r>
            <a:r>
              <a:rPr lang="pt-BR" altLang="pt-BR" sz="2800" b="1" i="1" dirty="0"/>
              <a:t>status quo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800" b="1" dirty="0"/>
              <a:t>Quanto maior a quantidade e a qualidade dos diferenciais, mais disruptiva é uma inovação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800" b="1" dirty="0">
                <a:solidFill>
                  <a:srgbClr val="FF0000"/>
                </a:solidFill>
              </a:rPr>
              <a:t>As inovações disruptivas têm maior potencial de gerar riqueza e poder para seus criadores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CBDAED-3828-4C4C-925C-F5E6A418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7E316D90-3551-4B1F-A678-78FF9B5E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4E3BFBD-7554-49FE-82B9-4D5621E8C84C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6BABB23-CAEA-4BE2-832A-F965FB63B045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FD2548A-3E09-474E-9C75-4655CD99E399}"/>
              </a:ext>
            </a:extLst>
          </p:cNvPr>
          <p:cNvSpPr/>
          <p:nvPr/>
        </p:nvSpPr>
        <p:spPr>
          <a:xfrm>
            <a:off x="781235" y="4492599"/>
            <a:ext cx="8216574" cy="352750"/>
          </a:xfrm>
          <a:prstGeom prst="rect">
            <a:avLst/>
          </a:prstGeom>
          <a:solidFill>
            <a:srgbClr val="1D864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008A3E"/>
                </a:solidFill>
                <a:latin typeface="Arial Black" panose="020B0A04020102020204" pitchFamily="34" charset="0"/>
              </a:rPr>
              <a:t>AUMENTO DA EFICIÊNCIA ENERGÉTICA EM NAVIOS</a:t>
            </a:r>
            <a:endParaRPr lang="es-MX" sz="3000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24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5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27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1814" r="4526" b="18337"/>
          <a:stretch/>
        </p:blipFill>
        <p:spPr>
          <a:xfrm>
            <a:off x="381640" y="1551788"/>
            <a:ext cx="4209394" cy="19283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22976" r="6423" b="7864"/>
          <a:stretch/>
        </p:blipFill>
        <p:spPr>
          <a:xfrm>
            <a:off x="4738409" y="1551788"/>
            <a:ext cx="3531476" cy="1931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4980" r="13775" b="11913"/>
          <a:stretch/>
        </p:blipFill>
        <p:spPr>
          <a:xfrm>
            <a:off x="8417260" y="1551789"/>
            <a:ext cx="3432496" cy="19319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9446112" y="4885836"/>
            <a:ext cx="2042676" cy="11011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8754CD-8BBA-48C4-84C4-78ED623F47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6"/>
          <a:stretch/>
        </p:blipFill>
        <p:spPr>
          <a:xfrm>
            <a:off x="781234" y="4922823"/>
            <a:ext cx="8216574" cy="1123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57D3B7-6184-4938-9787-3B1B02D28E2F}"/>
              </a:ext>
            </a:extLst>
          </p:cNvPr>
          <p:cNvSpPr txBox="1"/>
          <p:nvPr/>
        </p:nvSpPr>
        <p:spPr>
          <a:xfrm>
            <a:off x="475490" y="3911366"/>
            <a:ext cx="113742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1B874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RESULTADOS DO INCREMENTO DA EFICIÊNCIA ENERGÉTICA DO COMBUSTÍVEL MARÍTMO COM O USO DO GREENPLUS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1CB5E1-B259-424F-AACF-7E19EA41DA4E}"/>
              </a:ext>
            </a:extLst>
          </p:cNvPr>
          <p:cNvSpPr txBox="1"/>
          <p:nvPr/>
        </p:nvSpPr>
        <p:spPr>
          <a:xfrm>
            <a:off x="1382543" y="4484309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NAVIO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186B-C363-4F6E-B3F1-6D0A7E7B1D9B}"/>
              </a:ext>
            </a:extLst>
          </p:cNvPr>
          <p:cNvSpPr txBox="1"/>
          <p:nvPr/>
        </p:nvSpPr>
        <p:spPr>
          <a:xfrm>
            <a:off x="3307892" y="4518642"/>
            <a:ext cx="11070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F6275D-2EE4-49AE-885C-038F4F873C70}"/>
              </a:ext>
            </a:extLst>
          </p:cNvPr>
          <p:cNvSpPr txBox="1"/>
          <p:nvPr/>
        </p:nvSpPr>
        <p:spPr>
          <a:xfrm>
            <a:off x="5619565" y="4510942"/>
            <a:ext cx="55079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CTE *</a:t>
            </a:r>
            <a:endParaRPr kumimoji="0" lang="pt-BR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9AFB5E-3232-4E9A-B1F1-DFC150F89129}"/>
              </a:ext>
            </a:extLst>
          </p:cNvPr>
          <p:cNvSpPr txBox="1"/>
          <p:nvPr/>
        </p:nvSpPr>
        <p:spPr>
          <a:xfrm>
            <a:off x="6747835" y="4506797"/>
            <a:ext cx="22499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MELHORA DA EFICIÊNCIA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C00A87-C853-473C-BEB2-2CB4ECA4442C}"/>
              </a:ext>
            </a:extLst>
          </p:cNvPr>
          <p:cNvSpPr txBox="1"/>
          <p:nvPr/>
        </p:nvSpPr>
        <p:spPr>
          <a:xfrm>
            <a:off x="4889521" y="6084629"/>
            <a:ext cx="428097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CTE – Combustível de Transição Energética</a:t>
            </a:r>
          </a:p>
        </p:txBody>
      </p:sp>
    </p:spTree>
    <p:extLst>
      <p:ext uri="{BB962C8B-B14F-4D97-AF65-F5344CB8AC3E}">
        <p14:creationId xmlns:p14="http://schemas.microsoft.com/office/powerpoint/2010/main" val="8210668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>
            <a:extLst>
              <a:ext uri="{FF2B5EF4-FFF2-40B4-BE49-F238E27FC236}">
                <a16:creationId xmlns:a16="http://schemas.microsoft.com/office/drawing/2014/main" id="{BF716A53-6EF2-42B0-9FD2-6CE65DFF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" b="100000" l="0" r="100000">
                        <a14:foregroundMark x1="60341" y1="72427" x2="60341" y2="72427"/>
                        <a14:foregroundMark x1="31873" y1="52621" x2="31873" y2="52621"/>
                        <a14:foregroundMark x1="76886" y1="11650" x2="76886" y2="11650"/>
                        <a14:foregroundMark x1="58151" y1="17282" x2="58151" y2="17282"/>
                        <a14:foregroundMark x1="39416" y1="16117" x2="39416" y2="16117"/>
                        <a14:foregroundMark x1="57178" y1="63689" x2="57178" y2="63689"/>
                      </a14:backgroundRemoval>
                    </a14:imgEffect>
                  </a14:imgLayer>
                </a14:imgProps>
              </a:ext>
            </a:extLst>
          </a:blip>
          <a:srcRect l="-1466" t="14187" r="1466" b="-14187"/>
          <a:stretch/>
        </p:blipFill>
        <p:spPr>
          <a:xfrm>
            <a:off x="54592" y="1337481"/>
            <a:ext cx="4655672" cy="5987602"/>
          </a:xfrm>
          <a:prstGeom prst="rect">
            <a:avLst/>
          </a:prstGeom>
        </p:spPr>
      </p:pic>
      <p:grpSp>
        <p:nvGrpSpPr>
          <p:cNvPr id="4" name="Grupo 7">
            <a:extLst>
              <a:ext uri="{FF2B5EF4-FFF2-40B4-BE49-F238E27FC236}">
                <a16:creationId xmlns:a16="http://schemas.microsoft.com/office/drawing/2014/main" id="{657CA423-17A2-44C3-9661-822926A03801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9BAE71-A273-4CA6-9BF9-484E5224869D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>
              <a:extLst>
                <a:ext uri="{FF2B5EF4-FFF2-40B4-BE49-F238E27FC236}">
                  <a16:creationId xmlns:a16="http://schemas.microsoft.com/office/drawing/2014/main" id="{2CFBAAF3-2865-4F95-8BD2-435619D33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C427A5DA-1B97-4F10-B91C-570AB29F672D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18DC7AB4-E668-43AB-8615-18AA7D0A6FA8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9" name="Imagen 20">
            <a:extLst>
              <a:ext uri="{FF2B5EF4-FFF2-40B4-BE49-F238E27FC236}">
                <a16:creationId xmlns:a16="http://schemas.microsoft.com/office/drawing/2014/main" id="{EC8BDA72-234F-4DED-8558-D49B54748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2" b="2542"/>
          <a:stretch/>
        </p:blipFill>
        <p:spPr>
          <a:xfrm>
            <a:off x="54592" y="3248167"/>
            <a:ext cx="12137408" cy="1774209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9E3AA05-17EC-4FF9-A0E1-5675A5DD449D}"/>
              </a:ext>
            </a:extLst>
          </p:cNvPr>
          <p:cNvSpPr txBox="1">
            <a:spLocks/>
          </p:cNvSpPr>
          <p:nvPr/>
        </p:nvSpPr>
        <p:spPr>
          <a:xfrm>
            <a:off x="3902299" y="5180520"/>
            <a:ext cx="7947457" cy="117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600" b="1" dirty="0">
                <a:solidFill>
                  <a:srgbClr val="008A3E"/>
                </a:solidFill>
              </a:rPr>
              <a:t>HOREB Brasil é a subsidiária responsável pela Produção, Distribuição e Comercialização do Green Plus no Mercosul e do AV Green para o mundo.</a:t>
            </a:r>
            <a:endParaRPr lang="es-MX" sz="2600" b="1" dirty="0">
              <a:solidFill>
                <a:srgbClr val="008A3E"/>
              </a:solidFill>
            </a:endParaRP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A8C22A50-CEC9-47AC-BFDB-11E3B26D7FEE}"/>
              </a:ext>
            </a:extLst>
          </p:cNvPr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QUEM SOMOS ?</a:t>
            </a:r>
          </a:p>
        </p:txBody>
      </p:sp>
    </p:spTree>
    <p:extLst>
      <p:ext uri="{BB962C8B-B14F-4D97-AF65-F5344CB8AC3E}">
        <p14:creationId xmlns:p14="http://schemas.microsoft.com/office/powerpoint/2010/main" val="30561271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35" y="1919638"/>
            <a:ext cx="2947790" cy="8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ángulo 3"/>
          <p:cNvSpPr/>
          <p:nvPr/>
        </p:nvSpPr>
        <p:spPr>
          <a:xfrm>
            <a:off x="173499" y="5920407"/>
            <a:ext cx="11845001" cy="759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just">
              <a:defRPr sz="2800">
                <a:solidFill>
                  <a:srgbClr val="404040"/>
                </a:solidFill>
              </a:defRPr>
            </a:pPr>
            <a:endParaRPr dirty="0"/>
          </a:p>
        </p:txBody>
      </p:sp>
      <p:sp>
        <p:nvSpPr>
          <p:cNvPr id="632" name="CuadroTexto 14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O QUE É O COMBUSTÍVEL DE TRANSIÇÃO ENERGÉTICA</a:t>
            </a:r>
            <a:r>
              <a:rPr dirty="0"/>
              <a:t>?</a:t>
            </a:r>
          </a:p>
        </p:txBody>
      </p:sp>
      <p:pic>
        <p:nvPicPr>
          <p:cNvPr id="633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09" y="2940092"/>
            <a:ext cx="1129926" cy="909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Grupo 6"/>
          <p:cNvGrpSpPr/>
          <p:nvPr/>
        </p:nvGrpSpPr>
        <p:grpSpPr>
          <a:xfrm>
            <a:off x="10144647" y="2877192"/>
            <a:ext cx="1233866" cy="900345"/>
            <a:chOff x="-1" y="0"/>
            <a:chExt cx="1233864" cy="900343"/>
          </a:xfrm>
        </p:grpSpPr>
        <p:pic>
          <p:nvPicPr>
            <p:cNvPr id="634" name="Imagen 4" descr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6" y="0"/>
              <a:ext cx="1190538" cy="900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n 5" descr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466344"/>
              <a:ext cx="1206465" cy="415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7" name="Rectángulo 20"/>
          <p:cNvSpPr/>
          <p:nvPr/>
        </p:nvSpPr>
        <p:spPr>
          <a:xfrm>
            <a:off x="279396" y="1151796"/>
            <a:ext cx="7728626" cy="2893096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>
                <a:solidFill>
                  <a:srgbClr val="808080"/>
                </a:solidFill>
              </a:defRPr>
            </a:pPr>
            <a:r>
              <a:rPr lang="pt-BR" sz="2600" b="1" dirty="0">
                <a:solidFill>
                  <a:srgbClr val="00B050"/>
                </a:solidFill>
              </a:rPr>
              <a:t>Combustível de Transição Energética</a:t>
            </a:r>
            <a:r>
              <a:rPr sz="2600" dirty="0"/>
              <a:t>, </a:t>
            </a:r>
            <a:r>
              <a:rPr lang="es-MX" sz="2600" dirty="0"/>
              <a:t>é </a:t>
            </a:r>
            <a:r>
              <a:rPr lang="es-MX" sz="2600" dirty="0" err="1"/>
              <a:t>aquele</a:t>
            </a:r>
            <a:r>
              <a:rPr sz="2600" dirty="0"/>
              <a:t> </a:t>
            </a:r>
            <a:r>
              <a:rPr lang="es-MX" sz="2600" b="1" dirty="0" err="1"/>
              <a:t>aprovado</a:t>
            </a:r>
            <a:r>
              <a:rPr lang="es-MX" sz="2600" b="1" dirty="0"/>
              <a:t> e certificado </a:t>
            </a:r>
            <a:r>
              <a:rPr lang="es-MX" sz="2600" dirty="0"/>
              <a:t>por </a:t>
            </a:r>
            <a:r>
              <a:rPr lang="es-MX" sz="2600" dirty="0" err="1"/>
              <a:t>agências</a:t>
            </a:r>
            <a:r>
              <a:rPr lang="es-MX" sz="2600" dirty="0"/>
              <a:t> da</a:t>
            </a:r>
            <a:r>
              <a:rPr sz="2600" dirty="0"/>
              <a:t> </a:t>
            </a:r>
            <a:r>
              <a:rPr sz="2600" b="1" dirty="0">
                <a:solidFill>
                  <a:srgbClr val="0096FF"/>
                </a:solidFill>
              </a:rPr>
              <a:t>ONU</a:t>
            </a:r>
            <a:r>
              <a:rPr sz="2600" dirty="0"/>
              <a:t>, </a:t>
            </a:r>
            <a:r>
              <a:rPr lang="pt-BR" sz="2600" dirty="0"/>
              <a:t>cuja estrutura molecular garante uma melhor oxigenação, obtendo combustão de </a:t>
            </a:r>
            <a:r>
              <a:rPr sz="2600" b="1" dirty="0" err="1"/>
              <a:t>ma</a:t>
            </a:r>
            <a:r>
              <a:rPr lang="en-US" sz="2600" b="1" dirty="0" err="1"/>
              <a:t>i</a:t>
            </a:r>
            <a:r>
              <a:rPr sz="2600" b="1" dirty="0" err="1"/>
              <a:t>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Eficiência</a:t>
            </a:r>
            <a:r>
              <a:rPr lang="es-MX" sz="2600" b="1" dirty="0">
                <a:solidFill>
                  <a:srgbClr val="00B050"/>
                </a:solidFill>
              </a:rPr>
              <a:t> Energética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e</a:t>
            </a:r>
            <a:r>
              <a:rPr sz="2600" dirty="0"/>
              <a:t> </a:t>
            </a:r>
            <a:r>
              <a:rPr sz="2600" b="1" dirty="0" err="1"/>
              <a:t>menor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Emissão</a:t>
            </a:r>
            <a:r>
              <a:rPr lang="es-MX" sz="2600" b="1" dirty="0">
                <a:solidFill>
                  <a:srgbClr val="00B050"/>
                </a:solidFill>
              </a:rPr>
              <a:t> de Gases </a:t>
            </a:r>
            <a:r>
              <a:rPr lang="es-MX" sz="2600" b="1" dirty="0" err="1">
                <a:solidFill>
                  <a:srgbClr val="00B050"/>
                </a:solidFill>
              </a:rPr>
              <a:t>Poluentes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s-MX" sz="2600" dirty="0"/>
              <a:t>para a atmosfera, </a:t>
            </a:r>
            <a:r>
              <a:rPr lang="pt-BR" sz="2600" dirty="0"/>
              <a:t>sem alterar as propriedades físicas e químicas dos combustíveis.</a:t>
            </a:r>
            <a:endParaRPr sz="2600" dirty="0"/>
          </a:p>
        </p:txBody>
      </p:sp>
      <p:grpSp>
        <p:nvGrpSpPr>
          <p:cNvPr id="642" name="Grupo 23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638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39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41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643" name="CuadroTexto 43"/>
          <p:cNvSpPr txBox="1"/>
          <p:nvPr/>
        </p:nvSpPr>
        <p:spPr>
          <a:xfrm>
            <a:off x="508909" y="6036752"/>
            <a:ext cx="196759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Eficiência</a:t>
            </a:r>
            <a:endParaRPr dirty="0"/>
          </a:p>
        </p:txBody>
      </p:sp>
      <p:sp>
        <p:nvSpPr>
          <p:cNvPr id="644" name="CuadroTexto 45"/>
          <p:cNvSpPr txBox="1"/>
          <p:nvPr/>
        </p:nvSpPr>
        <p:spPr>
          <a:xfrm>
            <a:off x="2723462" y="6035874"/>
            <a:ext cx="224218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Poluentes</a:t>
            </a:r>
            <a:endParaRPr dirty="0"/>
          </a:p>
        </p:txBody>
      </p:sp>
      <p:sp>
        <p:nvSpPr>
          <p:cNvPr id="651" name="CuadroTexto 40"/>
          <p:cNvSpPr txBox="1"/>
          <p:nvPr/>
        </p:nvSpPr>
        <p:spPr>
          <a:xfrm>
            <a:off x="7005125" y="6047244"/>
            <a:ext cx="264595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Gases do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Estufa</a:t>
            </a:r>
            <a:endParaRPr lang="en-US" dirty="0"/>
          </a:p>
        </p:txBody>
      </p:sp>
      <p:sp>
        <p:nvSpPr>
          <p:cNvPr id="657" name="CuadroTexto 28"/>
          <p:cNvSpPr txBox="1"/>
          <p:nvPr/>
        </p:nvSpPr>
        <p:spPr>
          <a:xfrm>
            <a:off x="8313935" y="1300399"/>
            <a:ext cx="306457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solidFill>
                  <a:srgbClr val="00B050"/>
                </a:solidFill>
              </a:defRPr>
            </a:lvl1pPr>
          </a:lstStyle>
          <a:p>
            <a:r>
              <a:rPr lang="es-MX" dirty="0"/>
              <a:t>Como se </a:t>
            </a:r>
            <a:r>
              <a:rPr lang="es-MX" dirty="0" err="1"/>
              <a:t>obtém</a:t>
            </a:r>
            <a:r>
              <a:rPr lang="es-MX" dirty="0"/>
              <a:t> ?</a:t>
            </a:r>
            <a:endParaRPr dirty="0"/>
          </a:p>
        </p:txBody>
      </p:sp>
      <p:sp>
        <p:nvSpPr>
          <p:cNvPr id="660" name="CuadroTexto 39"/>
          <p:cNvSpPr txBox="1"/>
          <p:nvPr/>
        </p:nvSpPr>
        <p:spPr>
          <a:xfrm>
            <a:off x="9475462" y="5920407"/>
            <a:ext cx="240205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dirty="0" err="1"/>
              <a:t>Certificados</a:t>
            </a:r>
            <a:r>
              <a:rPr lang="pt-BR" dirty="0"/>
              <a:t> de Carbono</a:t>
            </a:r>
            <a:endParaRPr dirty="0"/>
          </a:p>
        </p:txBody>
      </p:sp>
      <p:sp>
        <p:nvSpPr>
          <p:cNvPr id="33" name="Elipse 32"/>
          <p:cNvSpPr/>
          <p:nvPr/>
        </p:nvSpPr>
        <p:spPr>
          <a:xfrm>
            <a:off x="2995239" y="4234746"/>
            <a:ext cx="1753487" cy="1642606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/>
          <p:cNvSpPr/>
          <p:nvPr/>
        </p:nvSpPr>
        <p:spPr>
          <a:xfrm>
            <a:off x="3240932" y="4722742"/>
            <a:ext cx="1207242" cy="1136959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442610" y="5056049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50%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7500310" y="4247782"/>
            <a:ext cx="1753487" cy="1663588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/>
          <p:cNvSpPr/>
          <p:nvPr/>
        </p:nvSpPr>
        <p:spPr>
          <a:xfrm>
            <a:off x="8036654" y="5276983"/>
            <a:ext cx="637947" cy="588760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036655" y="5347478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714167" y="4233061"/>
            <a:ext cx="1753487" cy="1648942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Grupo 39"/>
          <p:cNvGrpSpPr/>
          <p:nvPr/>
        </p:nvGrpSpPr>
        <p:grpSpPr>
          <a:xfrm>
            <a:off x="720727" y="4339879"/>
            <a:ext cx="1735420" cy="1179549"/>
            <a:chOff x="242887" y="652462"/>
            <a:chExt cx="11706225" cy="6699054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4" b="93310" l="3255" r="97071">
                          <a14:foregroundMark x1="11066" y1="52659" x2="11066" y2="52659"/>
                          <a14:foregroundMark x1="11310" y1="76672" x2="11310" y2="76672"/>
                          <a14:foregroundMark x1="89829" y1="76672" x2="89829" y2="76672"/>
                          <a14:foregroundMark x1="8462" y1="75300" x2="8462" y2="75300"/>
                          <a14:foregroundMark x1="18145" y1="46998" x2="18145" y2="469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887" y="652462"/>
              <a:ext cx="11706225" cy="5553075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51" b="93900" l="9508" r="895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10407">
              <a:off x="5992541" y="2198491"/>
              <a:ext cx="2905125" cy="5153025"/>
            </a:xfrm>
            <a:prstGeom prst="rect">
              <a:avLst/>
            </a:prstGeom>
          </p:spPr>
        </p:pic>
      </p:grpSp>
      <p:sp>
        <p:nvSpPr>
          <p:cNvPr id="43" name="CuadroTexto 42"/>
          <p:cNvSpPr txBox="1"/>
          <p:nvPr/>
        </p:nvSpPr>
        <p:spPr>
          <a:xfrm>
            <a:off x="1270417" y="4597930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8983" y="4277783"/>
            <a:ext cx="1762636" cy="1635618"/>
          </a:xfrm>
          <a:prstGeom prst="ellipse">
            <a:avLst/>
          </a:prstGeom>
          <a:ln w="63500" cap="rnd">
            <a:noFill/>
          </a:ln>
          <a:effectLst>
            <a:reflection endPos="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" name="Elipse 44"/>
          <p:cNvSpPr/>
          <p:nvPr/>
        </p:nvSpPr>
        <p:spPr>
          <a:xfrm>
            <a:off x="9758132" y="4277783"/>
            <a:ext cx="1753487" cy="1617531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Elipse 45"/>
          <p:cNvSpPr/>
          <p:nvPr/>
        </p:nvSpPr>
        <p:spPr>
          <a:xfrm>
            <a:off x="5251637" y="4226636"/>
            <a:ext cx="1753487" cy="166735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/>
          <p:cNvSpPr/>
          <p:nvPr/>
        </p:nvSpPr>
        <p:spPr>
          <a:xfrm>
            <a:off x="5596650" y="4901537"/>
            <a:ext cx="1005564" cy="975815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716585" y="5206827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30%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5091277" y="6047241"/>
            <a:ext cx="203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B050"/>
                </a:solidFill>
              </a:rPr>
              <a:t>Carbono Negro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9812712" y="1831232"/>
            <a:ext cx="1627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1:20.000</a:t>
            </a:r>
          </a:p>
        </p:txBody>
      </p:sp>
    </p:spTree>
    <p:extLst>
      <p:ext uri="{BB962C8B-B14F-4D97-AF65-F5344CB8AC3E}">
        <p14:creationId xmlns:p14="http://schemas.microsoft.com/office/powerpoint/2010/main" val="218414402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adroTexto 8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COMBUSTÍVEIS INTERNACIONAIS DISPONÍVEIS</a:t>
            </a:r>
            <a:r>
              <a:rPr dirty="0"/>
              <a:t> </a:t>
            </a:r>
          </a:p>
        </p:txBody>
      </p:sp>
      <p:pic>
        <p:nvPicPr>
          <p:cNvPr id="343" name="Imagen 2" descr="Imagen 2"/>
          <p:cNvPicPr>
            <a:picLocks noChangeAspect="1"/>
          </p:cNvPicPr>
          <p:nvPr/>
        </p:nvPicPr>
        <p:blipFill>
          <a:blip r:embed="rId2"/>
          <a:srcRect l="3960" t="4658" b="13930"/>
          <a:stretch>
            <a:fillRect/>
          </a:stretch>
        </p:blipFill>
        <p:spPr>
          <a:xfrm>
            <a:off x="389424" y="1566385"/>
            <a:ext cx="1480128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n 19" descr="Imagen 19"/>
          <p:cNvPicPr>
            <a:picLocks noChangeAspect="1"/>
          </p:cNvPicPr>
          <p:nvPr/>
        </p:nvPicPr>
        <p:blipFill>
          <a:blip r:embed="rId3"/>
          <a:srcRect l="3960" t="4658" b="13930"/>
          <a:stretch>
            <a:fillRect/>
          </a:stretch>
        </p:blipFill>
        <p:spPr>
          <a:xfrm>
            <a:off x="4404143" y="1566385"/>
            <a:ext cx="1480127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n 20" descr="Imagen 20"/>
          <p:cNvPicPr>
            <a:picLocks noChangeAspect="1"/>
          </p:cNvPicPr>
          <p:nvPr/>
        </p:nvPicPr>
        <p:blipFill>
          <a:blip r:embed="rId4"/>
          <a:srcRect l="3960" t="4658" b="13929"/>
          <a:stretch>
            <a:fillRect/>
          </a:stretch>
        </p:blipFill>
        <p:spPr>
          <a:xfrm>
            <a:off x="8559503" y="1566384"/>
            <a:ext cx="1480127" cy="862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ángulo 22"/>
          <p:cNvSpPr/>
          <p:nvPr/>
        </p:nvSpPr>
        <p:spPr>
          <a:xfrm>
            <a:off x="0" y="1351126"/>
            <a:ext cx="4026090" cy="550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Rectángulo 23"/>
          <p:cNvSpPr/>
          <p:nvPr/>
        </p:nvSpPr>
        <p:spPr>
          <a:xfrm>
            <a:off x="4087195" y="1351126"/>
            <a:ext cx="4017610" cy="5506875"/>
          </a:xfrm>
          <a:prstGeom prst="rect">
            <a:avLst/>
          </a:prstGeom>
          <a:solidFill>
            <a:srgbClr val="BF9000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Rectángulo 24"/>
          <p:cNvSpPr/>
          <p:nvPr/>
        </p:nvSpPr>
        <p:spPr>
          <a:xfrm>
            <a:off x="8165910" y="1351126"/>
            <a:ext cx="4026090" cy="5506875"/>
          </a:xfrm>
          <a:prstGeom prst="rect">
            <a:avLst/>
          </a:prstGeom>
          <a:solidFill>
            <a:srgbClr val="1D953B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CuadroTexto 25"/>
          <p:cNvSpPr txBox="1"/>
          <p:nvPr/>
        </p:nvSpPr>
        <p:spPr>
          <a:xfrm>
            <a:off x="1446069" y="1674674"/>
            <a:ext cx="279960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s-MX" dirty="0"/>
              <a:t>COMBUSTÍVEL TRADICIONAL</a:t>
            </a:r>
            <a:endParaRPr dirty="0"/>
          </a:p>
        </p:txBody>
      </p:sp>
      <p:sp>
        <p:nvSpPr>
          <p:cNvPr id="350" name="CuadroTexto 26"/>
          <p:cNvSpPr txBox="1"/>
          <p:nvPr/>
        </p:nvSpPr>
        <p:spPr>
          <a:xfrm>
            <a:off x="5686180" y="1648267"/>
            <a:ext cx="235259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806000"/>
                </a:solidFill>
              </a:defRPr>
            </a:lvl1pPr>
          </a:lstStyle>
          <a:p>
            <a:r>
              <a:rPr lang="es-MX" dirty="0"/>
              <a:t>COMBUSTÍVEL BAIXO EM ENXOFRE</a:t>
            </a:r>
            <a:endParaRPr dirty="0"/>
          </a:p>
        </p:txBody>
      </p:sp>
      <p:sp>
        <p:nvSpPr>
          <p:cNvPr id="351" name="CuadroTexto 27"/>
          <p:cNvSpPr txBox="1"/>
          <p:nvPr/>
        </p:nvSpPr>
        <p:spPr>
          <a:xfrm>
            <a:off x="10235217" y="1566385"/>
            <a:ext cx="176119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1D953B"/>
                </a:solidFill>
              </a:defRPr>
            </a:lvl1pPr>
          </a:lstStyle>
          <a:p>
            <a:r>
              <a:rPr lang="pt-BR" dirty="0"/>
              <a:t>COMBUSTÍVEL DE TRANSIÇÃO ENERGÉTICA</a:t>
            </a:r>
            <a:endParaRPr dirty="0"/>
          </a:p>
        </p:txBody>
      </p:sp>
      <p:grpSp>
        <p:nvGrpSpPr>
          <p:cNvPr id="356" name="Grupo 28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352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53" name="Imagen 25" descr="Imagen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55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357" name="Conector recto 34"/>
          <p:cNvSpPr/>
          <p:nvPr/>
        </p:nvSpPr>
        <p:spPr>
          <a:xfrm>
            <a:off x="458522" y="4231972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Rectángulo redondeado 35"/>
          <p:cNvSpPr/>
          <p:nvPr/>
        </p:nvSpPr>
        <p:spPr>
          <a:xfrm>
            <a:off x="689899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Rectángulo redondeado 36"/>
          <p:cNvSpPr/>
          <p:nvPr/>
        </p:nvSpPr>
        <p:spPr>
          <a:xfrm>
            <a:off x="1716466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Rectángulo redondeado 37"/>
          <p:cNvSpPr/>
          <p:nvPr/>
        </p:nvSpPr>
        <p:spPr>
          <a:xfrm>
            <a:off x="2743037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CuadroTexto 39"/>
          <p:cNvSpPr txBox="1"/>
          <p:nvPr/>
        </p:nvSpPr>
        <p:spPr>
          <a:xfrm>
            <a:off x="657114" y="4213884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2" name="CuadroTexto 40"/>
          <p:cNvSpPr txBox="1"/>
          <p:nvPr/>
        </p:nvSpPr>
        <p:spPr>
          <a:xfrm>
            <a:off x="1661502" y="4215792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63" name="CuadroTexto 41"/>
          <p:cNvSpPr txBox="1"/>
          <p:nvPr/>
        </p:nvSpPr>
        <p:spPr>
          <a:xfrm>
            <a:off x="2710626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64" name="Conector recto 42"/>
          <p:cNvSpPr/>
          <p:nvPr/>
        </p:nvSpPr>
        <p:spPr>
          <a:xfrm>
            <a:off x="4496077" y="4231972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Rectángulo redondeado 43"/>
          <p:cNvSpPr/>
          <p:nvPr/>
        </p:nvSpPr>
        <p:spPr>
          <a:xfrm>
            <a:off x="4727454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ángulo redondeado 44"/>
          <p:cNvSpPr/>
          <p:nvPr/>
        </p:nvSpPr>
        <p:spPr>
          <a:xfrm>
            <a:off x="5754022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Rectángulo redondeado 45"/>
          <p:cNvSpPr/>
          <p:nvPr/>
        </p:nvSpPr>
        <p:spPr>
          <a:xfrm>
            <a:off x="6780592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CuadroTexto 46"/>
          <p:cNvSpPr txBox="1"/>
          <p:nvPr/>
        </p:nvSpPr>
        <p:spPr>
          <a:xfrm>
            <a:off x="4760402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9" name="CuadroTexto 47"/>
          <p:cNvSpPr txBox="1"/>
          <p:nvPr/>
        </p:nvSpPr>
        <p:spPr>
          <a:xfrm>
            <a:off x="5764791" y="4215792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70" name="CuadroTexto 48"/>
          <p:cNvSpPr txBox="1"/>
          <p:nvPr/>
        </p:nvSpPr>
        <p:spPr>
          <a:xfrm>
            <a:off x="6813915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71" name="Rectángulo redondeado 49"/>
          <p:cNvSpPr/>
          <p:nvPr/>
        </p:nvSpPr>
        <p:spPr>
          <a:xfrm>
            <a:off x="5038688" y="3340498"/>
            <a:ext cx="520272" cy="873384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Rectángulo redondeado 50"/>
          <p:cNvSpPr/>
          <p:nvPr/>
        </p:nvSpPr>
        <p:spPr>
          <a:xfrm>
            <a:off x="6065256" y="3158670"/>
            <a:ext cx="520272" cy="10552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Rectángulo redondeado 51"/>
          <p:cNvSpPr/>
          <p:nvPr/>
        </p:nvSpPr>
        <p:spPr>
          <a:xfrm>
            <a:off x="7058545" y="3199164"/>
            <a:ext cx="520272" cy="1014721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Conector recto 52"/>
          <p:cNvSpPr/>
          <p:nvPr/>
        </p:nvSpPr>
        <p:spPr>
          <a:xfrm>
            <a:off x="8514632" y="4236867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Rectángulo redondeado 53"/>
          <p:cNvSpPr/>
          <p:nvPr/>
        </p:nvSpPr>
        <p:spPr>
          <a:xfrm>
            <a:off x="8746011" y="3122890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Rectángulo redondeado 54"/>
          <p:cNvSpPr/>
          <p:nvPr/>
        </p:nvSpPr>
        <p:spPr>
          <a:xfrm>
            <a:off x="9772580" y="312289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Rectángulo redondeado 55"/>
          <p:cNvSpPr/>
          <p:nvPr/>
        </p:nvSpPr>
        <p:spPr>
          <a:xfrm>
            <a:off x="10799149" y="3122890"/>
            <a:ext cx="520272" cy="1095888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CuadroTexto 56"/>
          <p:cNvSpPr txBox="1"/>
          <p:nvPr/>
        </p:nvSpPr>
        <p:spPr>
          <a:xfrm>
            <a:off x="8778960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79" name="CuadroTexto 57"/>
          <p:cNvSpPr txBox="1"/>
          <p:nvPr/>
        </p:nvSpPr>
        <p:spPr>
          <a:xfrm>
            <a:off x="9783347" y="4220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80" name="CuadroTexto 58"/>
          <p:cNvSpPr txBox="1"/>
          <p:nvPr/>
        </p:nvSpPr>
        <p:spPr>
          <a:xfrm>
            <a:off x="10832472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81" name="Rectángulo redondeado 59"/>
          <p:cNvSpPr/>
          <p:nvPr/>
        </p:nvSpPr>
        <p:spPr>
          <a:xfrm>
            <a:off x="9057244" y="3405485"/>
            <a:ext cx="520272" cy="813293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Rectángulo redondeado 60"/>
          <p:cNvSpPr/>
          <p:nvPr/>
        </p:nvSpPr>
        <p:spPr>
          <a:xfrm>
            <a:off x="10083813" y="3396743"/>
            <a:ext cx="520272" cy="822034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Rectángulo redondeado 61"/>
          <p:cNvSpPr/>
          <p:nvPr/>
        </p:nvSpPr>
        <p:spPr>
          <a:xfrm>
            <a:off x="11077102" y="3551227"/>
            <a:ext cx="520272" cy="667552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Conector recto 62"/>
          <p:cNvSpPr/>
          <p:nvPr/>
        </p:nvSpPr>
        <p:spPr>
          <a:xfrm>
            <a:off x="458522" y="5842335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Rectángulo redondeado 63"/>
          <p:cNvSpPr/>
          <p:nvPr/>
        </p:nvSpPr>
        <p:spPr>
          <a:xfrm>
            <a:off x="689899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ángulo redondeado 64"/>
          <p:cNvSpPr/>
          <p:nvPr/>
        </p:nvSpPr>
        <p:spPr>
          <a:xfrm>
            <a:off x="1716466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ángulo redondeado 65"/>
          <p:cNvSpPr/>
          <p:nvPr/>
        </p:nvSpPr>
        <p:spPr>
          <a:xfrm>
            <a:off x="2743037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CuadroTexto 66"/>
          <p:cNvSpPr txBox="1"/>
          <p:nvPr/>
        </p:nvSpPr>
        <p:spPr>
          <a:xfrm>
            <a:off x="657114" y="5824245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389" name="CuadroTexto 67"/>
          <p:cNvSpPr txBox="1"/>
          <p:nvPr/>
        </p:nvSpPr>
        <p:spPr>
          <a:xfrm>
            <a:off x="1661502" y="5826153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390" name="CuadroTexto 68"/>
          <p:cNvSpPr txBox="1"/>
          <p:nvPr/>
        </p:nvSpPr>
        <p:spPr>
          <a:xfrm>
            <a:off x="2710626" y="5824245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391" name="Rectángulo redondeado 70"/>
          <p:cNvSpPr/>
          <p:nvPr/>
        </p:nvSpPr>
        <p:spPr>
          <a:xfrm>
            <a:off x="4727454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Rectángulo redondeado 71"/>
          <p:cNvSpPr/>
          <p:nvPr/>
        </p:nvSpPr>
        <p:spPr>
          <a:xfrm>
            <a:off x="5754022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ángulo redondeado 72"/>
          <p:cNvSpPr/>
          <p:nvPr/>
        </p:nvSpPr>
        <p:spPr>
          <a:xfrm>
            <a:off x="6780592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Rectángulo redondeado 76"/>
          <p:cNvSpPr/>
          <p:nvPr/>
        </p:nvSpPr>
        <p:spPr>
          <a:xfrm>
            <a:off x="5038688" y="472835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ángulo redondeado 77"/>
          <p:cNvSpPr/>
          <p:nvPr/>
        </p:nvSpPr>
        <p:spPr>
          <a:xfrm>
            <a:off x="6065256" y="4728357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Rectángulo redondeado 78"/>
          <p:cNvSpPr/>
          <p:nvPr/>
        </p:nvSpPr>
        <p:spPr>
          <a:xfrm>
            <a:off x="7058545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Rectángulo redondeado 80"/>
          <p:cNvSpPr/>
          <p:nvPr/>
        </p:nvSpPr>
        <p:spPr>
          <a:xfrm>
            <a:off x="8746011" y="473325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Rectángulo redondeado 81"/>
          <p:cNvSpPr/>
          <p:nvPr/>
        </p:nvSpPr>
        <p:spPr>
          <a:xfrm>
            <a:off x="9772580" y="4733256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ectángulo redondeado 82"/>
          <p:cNvSpPr/>
          <p:nvPr/>
        </p:nvSpPr>
        <p:spPr>
          <a:xfrm>
            <a:off x="10799149" y="4733252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7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Rectángulo redondeado 86"/>
          <p:cNvSpPr/>
          <p:nvPr/>
        </p:nvSpPr>
        <p:spPr>
          <a:xfrm>
            <a:off x="9057244" y="5259544"/>
            <a:ext cx="520272" cy="569595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Rectángulo redondeado 87"/>
          <p:cNvSpPr/>
          <p:nvPr/>
        </p:nvSpPr>
        <p:spPr>
          <a:xfrm>
            <a:off x="10083813" y="5084450"/>
            <a:ext cx="520272" cy="744690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Rectángulo redondeado 88"/>
          <p:cNvSpPr/>
          <p:nvPr/>
        </p:nvSpPr>
        <p:spPr>
          <a:xfrm>
            <a:off x="11077102" y="4916160"/>
            <a:ext cx="520272" cy="912981"/>
          </a:xfrm>
          <a:prstGeom prst="roundRect">
            <a:avLst>
              <a:gd name="adj" fmla="val 16667"/>
            </a:avLst>
          </a:prstGeom>
          <a:blipFill>
            <a:blip r:embed="rId8"/>
            <a:stretch>
              <a:fillRect/>
            </a:stretch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CuadroTexto 89"/>
          <p:cNvSpPr txBox="1"/>
          <p:nvPr/>
        </p:nvSpPr>
        <p:spPr>
          <a:xfrm>
            <a:off x="4760402" y="6005053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4" name="CuadroTexto 90"/>
          <p:cNvSpPr txBox="1"/>
          <p:nvPr/>
        </p:nvSpPr>
        <p:spPr>
          <a:xfrm>
            <a:off x="5764791" y="6006961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05" name="CuadroTexto 91"/>
          <p:cNvSpPr txBox="1"/>
          <p:nvPr/>
        </p:nvSpPr>
        <p:spPr>
          <a:xfrm>
            <a:off x="6813915" y="6005053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406" name="Conector recto 92"/>
          <p:cNvSpPr/>
          <p:nvPr/>
        </p:nvSpPr>
        <p:spPr>
          <a:xfrm>
            <a:off x="4496077" y="5842335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7" name="Conector recto 93"/>
          <p:cNvSpPr/>
          <p:nvPr/>
        </p:nvSpPr>
        <p:spPr>
          <a:xfrm>
            <a:off x="8514632" y="5847230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8" name="CuadroTexto 94"/>
          <p:cNvSpPr txBox="1"/>
          <p:nvPr/>
        </p:nvSpPr>
        <p:spPr>
          <a:xfrm>
            <a:off x="8903895" y="5895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9" name="CuadroTexto 95"/>
          <p:cNvSpPr txBox="1"/>
          <p:nvPr/>
        </p:nvSpPr>
        <p:spPr>
          <a:xfrm>
            <a:off x="9908282" y="5897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10" name="CuadroTexto 96"/>
          <p:cNvSpPr txBox="1"/>
          <p:nvPr/>
        </p:nvSpPr>
        <p:spPr>
          <a:xfrm>
            <a:off x="10957407" y="5895779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GE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411" name="CuadroTexto 100"/>
          <p:cNvSpPr txBox="1"/>
          <p:nvPr/>
        </p:nvSpPr>
        <p:spPr>
          <a:xfrm>
            <a:off x="9028024" y="3813305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2" name="CuadroTexto 101"/>
          <p:cNvSpPr txBox="1"/>
          <p:nvPr/>
        </p:nvSpPr>
        <p:spPr>
          <a:xfrm>
            <a:off x="1005451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3" name="CuadroTexto 102"/>
          <p:cNvSpPr txBox="1"/>
          <p:nvPr/>
        </p:nvSpPr>
        <p:spPr>
          <a:xfrm>
            <a:off x="1102607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404040"/>
                </a:solidFill>
              </a:defRPr>
            </a:lvl1pPr>
          </a:lstStyle>
          <a:p>
            <a:r>
              <a:t>30%</a:t>
            </a:r>
          </a:p>
        </p:txBody>
      </p:sp>
      <p:sp>
        <p:nvSpPr>
          <p:cNvPr id="414" name="CuadroTexto 103"/>
          <p:cNvSpPr txBox="1"/>
          <p:nvPr/>
        </p:nvSpPr>
        <p:spPr>
          <a:xfrm>
            <a:off x="9016227" y="5434523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50%</a:t>
            </a:r>
          </a:p>
        </p:txBody>
      </p:sp>
      <p:sp>
        <p:nvSpPr>
          <p:cNvPr id="415" name="CuadroTexto 104"/>
          <p:cNvSpPr txBox="1"/>
          <p:nvPr/>
        </p:nvSpPr>
        <p:spPr>
          <a:xfrm>
            <a:off x="10032713" y="541743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14%</a:t>
            </a:r>
          </a:p>
        </p:txBody>
      </p:sp>
      <p:sp>
        <p:nvSpPr>
          <p:cNvPr id="416" name="Rectángulo 106"/>
          <p:cNvSpPr/>
          <p:nvPr/>
        </p:nvSpPr>
        <p:spPr>
          <a:xfrm>
            <a:off x="11171411" y="5526166"/>
            <a:ext cx="322016" cy="181199"/>
          </a:xfrm>
          <a:prstGeom prst="rect">
            <a:avLst/>
          </a:prstGeom>
          <a:solidFill>
            <a:srgbClr val="FFFFFF">
              <a:alpha val="8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CuadroTexto 107"/>
          <p:cNvSpPr txBox="1"/>
          <p:nvPr/>
        </p:nvSpPr>
        <p:spPr>
          <a:xfrm>
            <a:off x="11021262" y="542892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r>
              <a:rPr dirty="0"/>
              <a:t>7%</a:t>
            </a:r>
          </a:p>
        </p:txBody>
      </p:sp>
      <p:sp>
        <p:nvSpPr>
          <p:cNvPr id="418" name="Rectángulo 9"/>
          <p:cNvSpPr txBox="1"/>
          <p:nvPr/>
        </p:nvSpPr>
        <p:spPr>
          <a:xfrm>
            <a:off x="1598138" y="2201490"/>
            <a:ext cx="301968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0070C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19" name="Rectángulo 98"/>
          <p:cNvSpPr txBox="1"/>
          <p:nvPr/>
        </p:nvSpPr>
        <p:spPr>
          <a:xfrm>
            <a:off x="5610176" y="2044232"/>
            <a:ext cx="30196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BF9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0" name="Rectángulo 109"/>
          <p:cNvSpPr txBox="1"/>
          <p:nvPr/>
        </p:nvSpPr>
        <p:spPr>
          <a:xfrm>
            <a:off x="9733198" y="2307958"/>
            <a:ext cx="3019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00B05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1" name="Elipse 1"/>
          <p:cNvSpPr/>
          <p:nvPr/>
        </p:nvSpPr>
        <p:spPr>
          <a:xfrm>
            <a:off x="1441960" y="2246123"/>
            <a:ext cx="623185" cy="618619"/>
          </a:xfrm>
          <a:prstGeom prst="ellipse">
            <a:avLst/>
          </a:prstGeom>
          <a:ln w="12700">
            <a:solidFill>
              <a:srgbClr val="0070C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Elipse 110"/>
          <p:cNvSpPr/>
          <p:nvPr/>
        </p:nvSpPr>
        <p:spPr>
          <a:xfrm>
            <a:off x="5337993" y="2051536"/>
            <a:ext cx="839221" cy="809458"/>
          </a:xfrm>
          <a:prstGeom prst="ellipse">
            <a:avLst/>
          </a:prstGeom>
          <a:ln w="12700">
            <a:solidFill>
              <a:srgbClr val="BF9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Elipse 111"/>
          <p:cNvSpPr/>
          <p:nvPr/>
        </p:nvSpPr>
        <p:spPr>
          <a:xfrm>
            <a:off x="9605256" y="2335033"/>
            <a:ext cx="557859" cy="530647"/>
          </a:xfrm>
          <a:prstGeom prst="ellipse">
            <a:avLst/>
          </a:prstGeom>
          <a:ln w="12700">
            <a:solidFill>
              <a:srgbClr val="1D953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Conector recto 4"/>
          <p:cNvSpPr/>
          <p:nvPr/>
        </p:nvSpPr>
        <p:spPr>
          <a:xfrm>
            <a:off x="1749119" y="2874731"/>
            <a:ext cx="8159162" cy="497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20120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rupo 2"/>
          <p:cNvGrpSpPr/>
          <p:nvPr/>
        </p:nvGrpSpPr>
        <p:grpSpPr>
          <a:xfrm>
            <a:off x="1805100" y="4290125"/>
            <a:ext cx="1602960" cy="1474366"/>
            <a:chOff x="0" y="0"/>
            <a:chExt cx="1437084" cy="1423987"/>
          </a:xfrm>
        </p:grpSpPr>
        <p:pic>
          <p:nvPicPr>
            <p:cNvPr id="662" name="Imagen 6" descr="Imagen 6"/>
            <p:cNvPicPr>
              <a:picLocks noChangeAspect="1"/>
            </p:cNvPicPr>
            <p:nvPr/>
          </p:nvPicPr>
          <p:blipFill>
            <a:blip r:embed="rId2"/>
            <a:srcRect r="3" b="10"/>
            <a:stretch>
              <a:fillRect/>
            </a:stretch>
          </p:blipFill>
          <p:spPr>
            <a:xfrm>
              <a:off x="-1" y="0"/>
              <a:ext cx="1437085" cy="142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cubicBezTo>
                    <a:pt x="4838" y="0"/>
                    <a:pt x="0" y="4835"/>
                    <a:pt x="0" y="10800"/>
                  </a:cubicBezTo>
                  <a:cubicBezTo>
                    <a:pt x="0" y="16765"/>
                    <a:pt x="4838" y="21600"/>
                    <a:pt x="10803" y="21600"/>
                  </a:cubicBezTo>
                  <a:cubicBezTo>
                    <a:pt x="16768" y="21600"/>
                    <a:pt x="21600" y="16765"/>
                    <a:pt x="21600" y="10800"/>
                  </a:cubicBezTo>
                  <a:cubicBezTo>
                    <a:pt x="21600" y="4835"/>
                    <a:pt x="16768" y="0"/>
                    <a:pt x="1080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63" name="Imagen 26" descr="Imagen 26"/>
            <p:cNvPicPr>
              <a:picLocks noChangeAspect="1"/>
            </p:cNvPicPr>
            <p:nvPr/>
          </p:nvPicPr>
          <p:blipFill>
            <a:blip r:embed="rId3"/>
            <a:srcRect l="30105" t="37273" r="29727" b="37510"/>
            <a:stretch>
              <a:fillRect/>
            </a:stretch>
          </p:blipFill>
          <p:spPr>
            <a:xfrm>
              <a:off x="396920" y="507509"/>
              <a:ext cx="658348" cy="365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0" name="Grupo 19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666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67" name="Imagen 25" descr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69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671" name="CuadroTexto 25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CERTIFICAÇÃO ECOLÓGICA DO GREEN PLUS</a:t>
            </a:r>
            <a:endParaRPr dirty="0"/>
          </a:p>
        </p:txBody>
      </p:sp>
      <p:sp>
        <p:nvSpPr>
          <p:cNvPr id="672" name="CuadroTexto 1"/>
          <p:cNvSpPr txBox="1"/>
          <p:nvPr/>
        </p:nvSpPr>
        <p:spPr>
          <a:xfrm>
            <a:off x="880935" y="1421374"/>
            <a:ext cx="6494650" cy="255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defRPr sz="3200">
                <a:solidFill>
                  <a:srgbClr val="808080"/>
                </a:solidFill>
              </a:defRPr>
            </a:pPr>
            <a:r>
              <a:rPr lang="es-MX" dirty="0"/>
              <a:t>Certifica a </a:t>
            </a:r>
            <a:r>
              <a:rPr lang="es-MX" b="1" dirty="0" err="1">
                <a:solidFill>
                  <a:srgbClr val="1D953B"/>
                </a:solidFill>
              </a:rPr>
              <a:t>redução</a:t>
            </a:r>
            <a:r>
              <a:rPr dirty="0"/>
              <a:t> de </a:t>
            </a:r>
            <a:r>
              <a:rPr lang="pt-BR" b="1" dirty="0"/>
              <a:t>Gás de Efeito Estufa</a:t>
            </a:r>
            <a:r>
              <a:rPr b="1" dirty="0"/>
              <a:t> </a:t>
            </a:r>
            <a:r>
              <a:rPr lang="pt-BR" dirty="0"/>
              <a:t>do combustível líquido, agregado com a tecnologia </a:t>
            </a:r>
            <a:r>
              <a:rPr b="1" dirty="0">
                <a:solidFill>
                  <a:srgbClr val="1D953B"/>
                </a:solidFill>
              </a:rPr>
              <a:t>Green Plus </a:t>
            </a:r>
            <a:r>
              <a:rPr b="1" dirty="0">
                <a:solidFill>
                  <a:srgbClr val="008A3E"/>
                </a:solidFill>
              </a:rPr>
              <a:t>(</a:t>
            </a:r>
            <a:r>
              <a:rPr lang="pt-BR" b="1" dirty="0">
                <a:solidFill>
                  <a:srgbClr val="008A3E"/>
                </a:solidFill>
              </a:rPr>
              <a:t>Combustível de Transição Energética</a:t>
            </a:r>
            <a:r>
              <a:rPr b="1" dirty="0">
                <a:solidFill>
                  <a:srgbClr val="008A3E"/>
                </a:solidFill>
              </a:rPr>
              <a:t>)</a:t>
            </a:r>
          </a:p>
        </p:txBody>
      </p:sp>
      <p:pic>
        <p:nvPicPr>
          <p:cNvPr id="673" name="Imagen 5" descr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912" y="1612231"/>
            <a:ext cx="3428211" cy="457775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75" name="Imagen 18" descr="Imagen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1672" y="4196552"/>
            <a:ext cx="1597648" cy="1571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6"/>
                  <a:pt x="0" y="10800"/>
                </a:cubicBezTo>
                <a:cubicBezTo>
                  <a:pt x="0" y="16764"/>
                  <a:pt x="4838" y="21600"/>
                  <a:pt x="10803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7" name="Imagen 28" descr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725" y="3913072"/>
            <a:ext cx="644642" cy="64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n 29" descr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43" y="3905985"/>
            <a:ext cx="644642" cy="64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CuadroTexto 30"/>
          <p:cNvSpPr txBox="1"/>
          <p:nvPr/>
        </p:nvSpPr>
        <p:spPr>
          <a:xfrm>
            <a:off x="4689577" y="46522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0" name="CuadroTexto 31"/>
          <p:cNvSpPr txBox="1"/>
          <p:nvPr/>
        </p:nvSpPr>
        <p:spPr>
          <a:xfrm>
            <a:off x="4486467" y="5279494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681" name="CuadroTexto 32"/>
          <p:cNvSpPr txBox="1"/>
          <p:nvPr/>
        </p:nvSpPr>
        <p:spPr>
          <a:xfrm>
            <a:off x="4841977" y="48046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2" name="CuadroTexto 33"/>
          <p:cNvSpPr txBox="1"/>
          <p:nvPr/>
        </p:nvSpPr>
        <p:spPr>
          <a:xfrm>
            <a:off x="3632428" y="525340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11</a:t>
            </a:r>
          </a:p>
        </p:txBody>
      </p:sp>
      <p:sp>
        <p:nvSpPr>
          <p:cNvPr id="683" name="CuadroTexto 34"/>
          <p:cNvSpPr txBox="1"/>
          <p:nvPr/>
        </p:nvSpPr>
        <p:spPr>
          <a:xfrm>
            <a:off x="3493028" y="5066261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  <p:sp>
        <p:nvSpPr>
          <p:cNvPr id="684" name="CuadroTexto 35"/>
          <p:cNvSpPr txBox="1"/>
          <p:nvPr/>
        </p:nvSpPr>
        <p:spPr>
          <a:xfrm>
            <a:off x="3429180" y="4851936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13</a:t>
            </a:r>
          </a:p>
        </p:txBody>
      </p:sp>
      <p:sp>
        <p:nvSpPr>
          <p:cNvPr id="685" name="CuadroTexto 36"/>
          <p:cNvSpPr txBox="1"/>
          <p:nvPr/>
        </p:nvSpPr>
        <p:spPr>
          <a:xfrm>
            <a:off x="3708657" y="429012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686" name="CuadroTexto 37"/>
          <p:cNvSpPr txBox="1"/>
          <p:nvPr/>
        </p:nvSpPr>
        <p:spPr>
          <a:xfrm>
            <a:off x="3928317" y="4196552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783933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D70C91-44F9-465A-BFF8-67F3573F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1" y="1139484"/>
            <a:ext cx="3650678" cy="51698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690C35-901F-4F76-B16F-DCB96840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1" y="1139484"/>
            <a:ext cx="3650678" cy="51698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1730B7-3A13-495C-A4B8-4D8C627C3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11" y="1139484"/>
            <a:ext cx="3650678" cy="5169876"/>
          </a:xfrm>
          <a:prstGeom prst="rect">
            <a:avLst/>
          </a:prstGeom>
        </p:spPr>
      </p:pic>
      <p:grpSp>
        <p:nvGrpSpPr>
          <p:cNvPr id="9" name="Grupo 19">
            <a:extLst>
              <a:ext uri="{FF2B5EF4-FFF2-40B4-BE49-F238E27FC236}">
                <a16:creationId xmlns:a16="http://schemas.microsoft.com/office/drawing/2014/main" id="{196EFE12-9EE4-49D7-836D-FEE9730A97BC}"/>
              </a:ext>
            </a:extLst>
          </p:cNvPr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5530607-09B5-4C82-962A-BE0D4EB3F628}"/>
                </a:ext>
              </a:extLst>
            </p:cNvPr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1" name="Imagen 25" descr="Imagen 25">
              <a:extLst>
                <a:ext uri="{FF2B5EF4-FFF2-40B4-BE49-F238E27FC236}">
                  <a16:creationId xmlns:a16="http://schemas.microsoft.com/office/drawing/2014/main" id="{4B1985C8-0566-4DE1-A14F-BAB1D597C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B17A269C-1082-4024-AF1D-5FE547A93FDF}"/>
                </a:ext>
              </a:extLst>
            </p:cNvPr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80F754FA-D2BD-4EE4-85F4-5C63477F374D}"/>
                </a:ext>
              </a:extLst>
            </p:cNvPr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60223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19">
            <a:extLst>
              <a:ext uri="{FF2B5EF4-FFF2-40B4-BE49-F238E27FC236}">
                <a16:creationId xmlns:a16="http://schemas.microsoft.com/office/drawing/2014/main" id="{196EFE12-9EE4-49D7-836D-FEE9730A97BC}"/>
              </a:ext>
            </a:extLst>
          </p:cNvPr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5530607-09B5-4C82-962A-BE0D4EB3F628}"/>
                </a:ext>
              </a:extLst>
            </p:cNvPr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1" name="Imagen 25" descr="Imagen 25">
              <a:extLst>
                <a:ext uri="{FF2B5EF4-FFF2-40B4-BE49-F238E27FC236}">
                  <a16:creationId xmlns:a16="http://schemas.microsoft.com/office/drawing/2014/main" id="{4B1985C8-0566-4DE1-A14F-BAB1D597C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B17A269C-1082-4024-AF1D-5FE547A93FDF}"/>
                </a:ext>
              </a:extLst>
            </p:cNvPr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80F754FA-D2BD-4EE4-85F4-5C63477F374D}"/>
                </a:ext>
              </a:extLst>
            </p:cNvPr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028906-64CF-4916-958F-A51472B6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110" y="948152"/>
            <a:ext cx="3941780" cy="5556726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54E45938-EC48-4E05-841A-0D9CAB8FF687}"/>
              </a:ext>
            </a:extLst>
          </p:cNvPr>
          <p:cNvSpPr/>
          <p:nvPr/>
        </p:nvSpPr>
        <p:spPr>
          <a:xfrm rot="10800000">
            <a:off x="7659328" y="2697395"/>
            <a:ext cx="2201936" cy="121468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307461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42" descr="Imagen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7" r="100000">
                        <a14:backgroundMark x1="23856" y1="8607" x2="23856" y2="8607"/>
                        <a14:backgroundMark x1="2941" y1="90164" x2="2941" y2="90164"/>
                        <a14:backgroundMark x1="55882" y1="93033" x2="55882" y2="93033"/>
                        <a14:backgroundMark x1="58497" y1="67623" x2="58497" y2="67623"/>
                        <a14:backgroundMark x1="1634" y1="76639" x2="1634" y2="76639"/>
                        <a14:backgroundMark x1="3922" y1="68443" x2="3922" y2="68443"/>
                        <a14:backgroundMark x1="9150" y1="67623" x2="9150" y2="67623"/>
                        <a14:backgroundMark x1="41503" y1="96311" x2="41503" y2="96311"/>
                        <a14:backgroundMark x1="63725" y1="68443" x2="63725" y2="6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445" y="3168102"/>
            <a:ext cx="2651743" cy="1151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n 38" descr="Imagen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6440" flipV="1">
            <a:off x="9178406" y="3927866"/>
            <a:ext cx="2288841" cy="841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n 42" descr="Imagen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7" r="100000">
                        <a14:backgroundMark x1="23856" y1="8607" x2="23856" y2="8607"/>
                        <a14:backgroundMark x1="2941" y1="90164" x2="2941" y2="90164"/>
                        <a14:backgroundMark x1="55882" y1="93033" x2="55882" y2="93033"/>
                        <a14:backgroundMark x1="58497" y1="67623" x2="58497" y2="67623"/>
                        <a14:backgroundMark x1="1634" y1="76639" x2="1634" y2="76639"/>
                        <a14:backgroundMark x1="3922" y1="68443" x2="3922" y2="68443"/>
                        <a14:backgroundMark x1="9150" y1="67623" x2="9150" y2="67623"/>
                        <a14:backgroundMark x1="41503" y1="96311" x2="41503" y2="96311"/>
                        <a14:backgroundMark x1="63725" y1="68443" x2="63725" y2="6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38" y="2785600"/>
            <a:ext cx="2651743" cy="1151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2" name="Llamada de nube 47"/>
          <p:cNvGrpSpPr/>
          <p:nvPr/>
        </p:nvGrpSpPr>
        <p:grpSpPr>
          <a:xfrm>
            <a:off x="7635831" y="2163447"/>
            <a:ext cx="2301364" cy="1125663"/>
            <a:chOff x="65" y="-13"/>
            <a:chExt cx="3099024" cy="1659843"/>
          </a:xfrm>
        </p:grpSpPr>
        <p:sp>
          <p:nvSpPr>
            <p:cNvPr id="527" name="Figura"/>
            <p:cNvSpPr/>
            <p:nvPr/>
          </p:nvSpPr>
          <p:spPr>
            <a:xfrm>
              <a:off x="66" y="-14"/>
              <a:ext cx="3099025" cy="1182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8" name="Círculo"/>
            <p:cNvSpPr/>
            <p:nvPr/>
          </p:nvSpPr>
          <p:spPr>
            <a:xfrm>
              <a:off x="710630" y="1184431"/>
              <a:ext cx="196705" cy="196705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9" name="Círculo"/>
            <p:cNvSpPr/>
            <p:nvPr/>
          </p:nvSpPr>
          <p:spPr>
            <a:xfrm>
              <a:off x="536375" y="1411797"/>
              <a:ext cx="131137" cy="131137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0" name="Círculo"/>
            <p:cNvSpPr/>
            <p:nvPr/>
          </p:nvSpPr>
          <p:spPr>
            <a:xfrm>
              <a:off x="409897" y="1594259"/>
              <a:ext cx="65571" cy="65571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1" name="Figura"/>
            <p:cNvSpPr/>
            <p:nvPr/>
          </p:nvSpPr>
          <p:spPr>
            <a:xfrm>
              <a:off x="157358" y="60128"/>
              <a:ext cx="2839690" cy="1003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8" name="CuadroTexto 21"/>
          <p:cNvSpPr txBox="1"/>
          <p:nvPr/>
        </p:nvSpPr>
        <p:spPr>
          <a:xfrm>
            <a:off x="1975086" y="1633712"/>
            <a:ext cx="213552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COMBUSTÍVEL SEM CATALIZAÇÃO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CuadroTexto 28"/>
          <p:cNvSpPr txBox="1"/>
          <p:nvPr/>
        </p:nvSpPr>
        <p:spPr>
          <a:xfrm>
            <a:off x="8061830" y="1674059"/>
            <a:ext cx="260857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7E39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4.725 litros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2" name="Imagen 13" descr="Imagen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3977781" y="1430116"/>
            <a:ext cx="2503734" cy="909040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CuadroTexto 30"/>
          <p:cNvSpPr txBox="1"/>
          <p:nvPr/>
        </p:nvSpPr>
        <p:spPr>
          <a:xfrm>
            <a:off x="7707748" y="2316265"/>
            <a:ext cx="217513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Ton GE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54" name="CuadroTexto 33"/>
          <p:cNvSpPr txBox="1"/>
          <p:nvPr/>
        </p:nvSpPr>
        <p:spPr>
          <a:xfrm>
            <a:off x="9808618" y="2292095"/>
            <a:ext cx="217513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7E3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Emitidas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5" name="Conector recto de flecha 37"/>
          <p:cNvSpPr/>
          <p:nvPr/>
        </p:nvSpPr>
        <p:spPr>
          <a:xfrm>
            <a:off x="9360729" y="2502106"/>
            <a:ext cx="895779" cy="2"/>
          </a:xfrm>
          <a:prstGeom prst="line">
            <a:avLst/>
          </a:prstGeom>
          <a:ln w="6350">
            <a:solidFill>
              <a:srgbClr val="FF6600"/>
            </a:solidFill>
            <a:prstDash val="dash"/>
            <a:miter/>
            <a:tailEnd type="triangle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CuadroTexto 39"/>
          <p:cNvSpPr txBox="1"/>
          <p:nvPr/>
        </p:nvSpPr>
        <p:spPr>
          <a:xfrm>
            <a:off x="2312789" y="4785071"/>
            <a:ext cx="7010009" cy="523216"/>
          </a:xfrm>
          <a:prstGeom prst="rect">
            <a:avLst/>
          </a:prstGeom>
          <a:solidFill>
            <a:schemeClr val="bg1"/>
          </a:solidFill>
          <a:ln>
            <a:solidFill>
              <a:srgbClr val="007E39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7E3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1 Ton GE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 = 1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Certificado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 =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2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/>
                <a:sym typeface="Arial Black"/>
              </a:rPr>
              <a:t>0 USD </a:t>
            </a:r>
          </a:p>
        </p:txBody>
      </p:sp>
      <p:grpSp>
        <p:nvGrpSpPr>
          <p:cNvPr id="574" name="Llamada de nube 41"/>
          <p:cNvGrpSpPr/>
          <p:nvPr/>
        </p:nvGrpSpPr>
        <p:grpSpPr>
          <a:xfrm>
            <a:off x="863782" y="1911178"/>
            <a:ext cx="2732635" cy="1115733"/>
            <a:chOff x="65" y="-14"/>
            <a:chExt cx="3099023" cy="1627717"/>
          </a:xfrm>
        </p:grpSpPr>
        <p:sp>
          <p:nvSpPr>
            <p:cNvPr id="569" name="Figura"/>
            <p:cNvSpPr/>
            <p:nvPr/>
          </p:nvSpPr>
          <p:spPr>
            <a:xfrm>
              <a:off x="65" y="-15"/>
              <a:ext cx="3099025" cy="1447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Círculo"/>
            <p:cNvSpPr/>
            <p:nvPr/>
          </p:nvSpPr>
          <p:spPr>
            <a:xfrm>
              <a:off x="976596" y="1324893"/>
              <a:ext cx="246377" cy="240823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Círculo"/>
            <p:cNvSpPr/>
            <p:nvPr/>
          </p:nvSpPr>
          <p:spPr>
            <a:xfrm>
              <a:off x="954452" y="1467152"/>
              <a:ext cx="164253" cy="160551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Círculo"/>
            <p:cNvSpPr/>
            <p:nvPr/>
          </p:nvSpPr>
          <p:spPr>
            <a:xfrm>
              <a:off x="974819" y="1540730"/>
              <a:ext cx="82127" cy="80275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Figura"/>
            <p:cNvSpPr/>
            <p:nvPr/>
          </p:nvSpPr>
          <p:spPr>
            <a:xfrm>
              <a:off x="157358" y="73615"/>
              <a:ext cx="2839690" cy="122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0" name="Llamada de nube 43"/>
          <p:cNvGrpSpPr/>
          <p:nvPr/>
        </p:nvGrpSpPr>
        <p:grpSpPr>
          <a:xfrm>
            <a:off x="870156" y="1916345"/>
            <a:ext cx="2732635" cy="1156860"/>
            <a:chOff x="65" y="-14"/>
            <a:chExt cx="3099023" cy="1687717"/>
          </a:xfrm>
        </p:grpSpPr>
        <p:sp>
          <p:nvSpPr>
            <p:cNvPr id="575" name="Figura"/>
            <p:cNvSpPr/>
            <p:nvPr/>
          </p:nvSpPr>
          <p:spPr>
            <a:xfrm>
              <a:off x="65" y="-15"/>
              <a:ext cx="3099025" cy="144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Círculo"/>
            <p:cNvSpPr/>
            <p:nvPr/>
          </p:nvSpPr>
          <p:spPr>
            <a:xfrm>
              <a:off x="1887663" y="1347339"/>
              <a:ext cx="246377" cy="240823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Círculo"/>
            <p:cNvSpPr/>
            <p:nvPr/>
          </p:nvSpPr>
          <p:spPr>
            <a:xfrm>
              <a:off x="2005108" y="1511791"/>
              <a:ext cx="164253" cy="160551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8" name="Círculo"/>
            <p:cNvSpPr/>
            <p:nvPr/>
          </p:nvSpPr>
          <p:spPr>
            <a:xfrm>
              <a:off x="2080272" y="1607428"/>
              <a:ext cx="82127" cy="80275"/>
            </a:xfrm>
            <a:prstGeom prst="ellipse">
              <a:avLst/>
            </a:prstGeom>
            <a:solidFill>
              <a:srgbClr val="AFABAB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9" name="Figura"/>
            <p:cNvSpPr/>
            <p:nvPr/>
          </p:nvSpPr>
          <p:spPr>
            <a:xfrm>
              <a:off x="157358" y="73615"/>
              <a:ext cx="2839690" cy="122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7" name="CuadroTexto 45"/>
          <p:cNvSpPr txBox="1"/>
          <p:nvPr/>
        </p:nvSpPr>
        <p:spPr>
          <a:xfrm>
            <a:off x="840801" y="2121854"/>
            <a:ext cx="2749296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Ton GE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593" name="Llamada de nube 40"/>
          <p:cNvGrpSpPr/>
          <p:nvPr/>
        </p:nvGrpSpPr>
        <p:grpSpPr>
          <a:xfrm>
            <a:off x="8218851" y="2737439"/>
            <a:ext cx="1343399" cy="764850"/>
            <a:chOff x="42" y="-7"/>
            <a:chExt cx="1991510" cy="830195"/>
          </a:xfrm>
        </p:grpSpPr>
        <p:sp>
          <p:nvSpPr>
            <p:cNvPr id="588" name="Figura"/>
            <p:cNvSpPr/>
            <p:nvPr/>
          </p:nvSpPr>
          <p:spPr>
            <a:xfrm>
              <a:off x="42" y="-8"/>
              <a:ext cx="1991511" cy="666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C5E0B4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Círculo"/>
            <p:cNvSpPr/>
            <p:nvPr/>
          </p:nvSpPr>
          <p:spPr>
            <a:xfrm>
              <a:off x="1401411" y="631530"/>
              <a:ext cx="110907" cy="110907"/>
            </a:xfrm>
            <a:prstGeom prst="ellipse">
              <a:avLst/>
            </a:prstGeom>
            <a:solidFill>
              <a:srgbClr val="C5E0B4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Círculo"/>
            <p:cNvSpPr/>
            <p:nvPr/>
          </p:nvSpPr>
          <p:spPr>
            <a:xfrm>
              <a:off x="1515130" y="723683"/>
              <a:ext cx="73939" cy="73939"/>
            </a:xfrm>
            <a:prstGeom prst="ellipse">
              <a:avLst/>
            </a:prstGeom>
            <a:solidFill>
              <a:srgbClr val="C5E0B4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Círculo"/>
            <p:cNvSpPr/>
            <p:nvPr/>
          </p:nvSpPr>
          <p:spPr>
            <a:xfrm>
              <a:off x="1599608" y="793217"/>
              <a:ext cx="36971" cy="36971"/>
            </a:xfrm>
            <a:prstGeom prst="ellipse">
              <a:avLst/>
            </a:prstGeom>
            <a:solidFill>
              <a:srgbClr val="C5E0B4"/>
            </a:solidFill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Figura"/>
            <p:cNvSpPr/>
            <p:nvPr/>
          </p:nvSpPr>
          <p:spPr>
            <a:xfrm>
              <a:off x="101122" y="33901"/>
              <a:ext cx="1824857" cy="56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76717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4" name="CuadroTexto 52"/>
          <p:cNvSpPr txBox="1"/>
          <p:nvPr/>
        </p:nvSpPr>
        <p:spPr>
          <a:xfrm>
            <a:off x="7794499" y="2875313"/>
            <a:ext cx="217513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7E3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Ton GE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95" name="CuadroTexto 54"/>
          <p:cNvSpPr txBox="1"/>
          <p:nvPr/>
        </p:nvSpPr>
        <p:spPr>
          <a:xfrm>
            <a:off x="9808618" y="2834037"/>
            <a:ext cx="182132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7E3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emitida</a:t>
            </a:r>
          </a:p>
        </p:txBody>
      </p:sp>
      <p:sp>
        <p:nvSpPr>
          <p:cNvPr id="596" name="Conector recto de flecha 58"/>
          <p:cNvSpPr/>
          <p:nvPr/>
        </p:nvSpPr>
        <p:spPr>
          <a:xfrm flipV="1">
            <a:off x="9493427" y="3026820"/>
            <a:ext cx="437777" cy="7270"/>
          </a:xfrm>
          <a:prstGeom prst="line">
            <a:avLst/>
          </a:prstGeom>
          <a:ln w="6350">
            <a:solidFill>
              <a:srgbClr val="FF6600"/>
            </a:solidFill>
            <a:prstDash val="dash"/>
            <a:miter/>
            <a:tailEnd type="triangle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CuadroTexto 19"/>
          <p:cNvSpPr txBox="1"/>
          <p:nvPr/>
        </p:nvSpPr>
        <p:spPr>
          <a:xfrm>
            <a:off x="1765096" y="1261703"/>
            <a:ext cx="260857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5.250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litros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CuadroTexto 84"/>
          <p:cNvSpPr txBox="1"/>
          <p:nvPr/>
        </p:nvSpPr>
        <p:spPr>
          <a:xfrm>
            <a:off x="-1" y="308113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3200">
                <a:solidFill>
                  <a:srgbClr val="008A3E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COMO O CERTIFICADO DE CARBONO É GERADO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206" y="1147901"/>
            <a:ext cx="361950" cy="5524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8621" y1="37931" x2="58621" y2="37931"/>
                        <a14:foregroundMark x1="63793" y1="55172" x2="63793" y2="55172"/>
                        <a14:foregroundMark x1="63793" y1="58621" x2="63793" y2="58621"/>
                        <a14:foregroundMark x1="60345" y1="67241" x2="60345" y2="67241"/>
                        <a14:foregroundMark x1="60345" y1="75862" x2="60345" y2="75862"/>
                        <a14:foregroundMark x1="62069" y1="87931" x2="62069" y2="87931"/>
                        <a14:foregroundMark x1="67241" y1="91379" x2="67241" y2="91379"/>
                        <a14:foregroundMark x1="74138" y1="94828" x2="74138" y2="94828"/>
                        <a14:foregroundMark x1="79310" y1="93103" x2="79310" y2="93103"/>
                        <a14:foregroundMark x1="87931" y1="81034" x2="87931" y2="81034"/>
                        <a14:foregroundMark x1="84483" y1="60345" x2="84483" y2="60345"/>
                        <a14:foregroundMark x1="82759" y1="50000" x2="82759" y2="50000"/>
                        <a14:foregroundMark x1="82759" y1="37931" x2="82759" y2="37931"/>
                        <a14:backgroundMark x1="87931" y1="32759" x2="87931" y2="32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401" y="1328471"/>
            <a:ext cx="552450" cy="5524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974" y="1539753"/>
            <a:ext cx="466725" cy="5429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91071" y1="8065" x2="91071" y2="8065"/>
                        <a14:backgroundMark x1="71429" y1="30645" x2="71429" y2="30645"/>
                        <a14:backgroundMark x1="87500" y1="95161" x2="87500" y2="95161"/>
                        <a14:backgroundMark x1="98214" y1="41935" x2="98214" y2="41935"/>
                        <a14:backgroundMark x1="66071" y1="75806" x2="66071" y2="75806"/>
                        <a14:backgroundMark x1="42857" y1="96774" x2="42857" y2="96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445" y="1628690"/>
            <a:ext cx="533400" cy="5905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742" y="4607834"/>
            <a:ext cx="476250" cy="561975"/>
          </a:xfrm>
          <a:prstGeom prst="rect">
            <a:avLst/>
          </a:prstGeom>
        </p:spPr>
      </p:pic>
      <p:grpSp>
        <p:nvGrpSpPr>
          <p:cNvPr id="77" name="Grupo 76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80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" name="Imagen 25" descr="Imagen 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2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21AE0EC2-2D36-457C-884B-5AACDCE001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0" y="791495"/>
            <a:ext cx="3650208" cy="9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35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AAADC7B-8CC2-2144-8A5B-AD43525B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734" y="1576039"/>
            <a:ext cx="2951996" cy="37059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6F1642-15BF-CB49-8967-9FCF3C83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701" y="117775"/>
            <a:ext cx="10515600" cy="1325563"/>
          </a:xfrm>
        </p:spPr>
        <p:txBody>
          <a:bodyPr/>
          <a:lstStyle/>
          <a:p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  <a:ea typeface="+mn-ea"/>
                <a:cs typeface="+mn-cs"/>
                <a:sym typeface="Calibri Light"/>
              </a:rPr>
              <a:t>CONTROLE</a:t>
            </a:r>
            <a:r>
              <a:rPr lang="pt-BR" dirty="0"/>
              <a:t> </a:t>
            </a:r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  <a:ea typeface="+mn-ea"/>
                <a:cs typeface="+mn-cs"/>
              </a:rPr>
              <a:t>TOTAL DA CADEIA DE CUSTÓDIA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966EC-C69E-7B4E-A287-F5144931E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" y="3903595"/>
            <a:ext cx="7255658" cy="230661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B895199-4CC5-4E1E-860D-9A935444E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619" y="1294482"/>
            <a:ext cx="6293758" cy="26878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9DF58E-5CC4-4120-9F0B-A44CFB3DA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607" y="3982326"/>
            <a:ext cx="1546894" cy="873912"/>
          </a:xfrm>
          <a:prstGeom prst="rect">
            <a:avLst/>
          </a:prstGeom>
        </p:spPr>
      </p:pic>
      <p:grpSp>
        <p:nvGrpSpPr>
          <p:cNvPr id="10" name="Grupo 76">
            <a:extLst>
              <a:ext uri="{FF2B5EF4-FFF2-40B4-BE49-F238E27FC236}">
                <a16:creationId xmlns:a16="http://schemas.microsoft.com/office/drawing/2014/main" id="{CE29F033-45F6-4572-8D9E-D53D3FE63AC1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04A076B7-6311-4FD9-B41F-715A196485E3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n 25" descr="Imagen 25">
              <a:extLst>
                <a:ext uri="{FF2B5EF4-FFF2-40B4-BE49-F238E27FC236}">
                  <a16:creationId xmlns:a16="http://schemas.microsoft.com/office/drawing/2014/main" id="{0707AECA-D713-4933-9212-A8584871B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99F31D0E-1BCA-4119-BB27-40FFB0953F41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9AC01B5B-67E5-4DFB-BD05-84906367B831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9C74D6B2-6751-4CFB-BC0D-76BD4EA452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0" y="791495"/>
            <a:ext cx="3650208" cy="9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7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isel 48"/>
          <p:cNvSpPr/>
          <p:nvPr/>
        </p:nvSpPr>
        <p:spPr>
          <a:xfrm>
            <a:off x="2135560" y="3491056"/>
            <a:ext cx="7748302" cy="1738144"/>
          </a:xfrm>
          <a:prstGeom prst="bevel">
            <a:avLst/>
          </a:pr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9536" y="-9939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solidFill>
                  <a:schemeClr val="bg1"/>
                </a:solidFill>
              </a:rPr>
            </a:br>
            <a:r>
              <a:rPr lang="pt-BR" sz="3600" kern="1200" dirty="0">
                <a:solidFill>
                  <a:srgbClr val="008A3E"/>
                </a:solidFill>
                <a:latin typeface="Arial Black" panose="020B0A04020102020204" pitchFamily="34" charset="0"/>
                <a:ea typeface="+mn-ea"/>
                <a:cs typeface="+mn-cs"/>
                <a:sym typeface="Calibri"/>
              </a:rPr>
              <a:t>TOKEN GREEN PLUS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1703512" y="3011551"/>
            <a:ext cx="8640960" cy="0"/>
          </a:xfrm>
          <a:prstGeom prst="line">
            <a:avLst/>
          </a:prstGeom>
          <a:ln>
            <a:solidFill>
              <a:srgbClr val="003A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352700" y="3935958"/>
            <a:ext cx="3239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Os Créditos de Carbono serão representados digitalmente no formato de </a:t>
            </a:r>
            <a:r>
              <a:rPr lang="pt-BR" sz="1600" dirty="0" err="1">
                <a:solidFill>
                  <a:schemeClr val="bg1"/>
                </a:solidFill>
              </a:rPr>
              <a:t>tokens</a:t>
            </a:r>
            <a:r>
              <a:rPr lang="pt-BR" sz="1600" dirty="0">
                <a:solidFill>
                  <a:schemeClr val="bg1"/>
                </a:solidFill>
              </a:rPr>
              <a:t> desenvolvidos </a:t>
            </a:r>
          </a:p>
          <a:p>
            <a:r>
              <a:rPr lang="pt-BR" sz="1600" dirty="0">
                <a:solidFill>
                  <a:schemeClr val="bg1"/>
                </a:solidFill>
              </a:rPr>
              <a:t>em tecnologia </a:t>
            </a:r>
            <a:r>
              <a:rPr lang="pt-BR" sz="1600" dirty="0" err="1">
                <a:solidFill>
                  <a:schemeClr val="bg1"/>
                </a:solidFill>
              </a:rPr>
              <a:t>Blockchain</a:t>
            </a:r>
            <a:endParaRPr lang="pt-BR" sz="1600" dirty="0">
              <a:solidFill>
                <a:schemeClr val="bg1"/>
              </a:solidFill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1807940" y="5457150"/>
            <a:ext cx="8640960" cy="0"/>
          </a:xfrm>
          <a:prstGeom prst="line">
            <a:avLst/>
          </a:prstGeom>
          <a:ln>
            <a:solidFill>
              <a:srgbClr val="003A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940220" y="3155568"/>
            <a:ext cx="235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5C00"/>
                </a:solidFill>
                <a:latin typeface="Arial Black" panose="020B0A04020102020204" pitchFamily="34" charset="0"/>
              </a:rPr>
              <a:t>TOKENS GREEN PLUS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941911" y="1321024"/>
            <a:ext cx="3972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5C00"/>
                </a:solidFill>
                <a:latin typeface="Arial Black" panose="020B0A04020102020204" pitchFamily="34" charset="0"/>
              </a:rPr>
              <a:t>GERAÇÃO DE CRÉDITOS DE CARBONO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519936" y="4459178"/>
            <a:ext cx="4280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 Token GREEN PLUS representa 1tCO2-e</a:t>
            </a:r>
          </a:p>
          <a:p>
            <a:r>
              <a:rPr lang="pt-BR" sz="1200" b="1" i="1" dirty="0">
                <a:solidFill>
                  <a:schemeClr val="bg1"/>
                </a:solidFill>
              </a:rPr>
              <a:t>Para fins de neutralização de emissões de Gases de Efeito Estufa</a:t>
            </a: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741415"/>
            <a:ext cx="841832" cy="792088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2351585" y="6156012"/>
            <a:ext cx="7532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3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NEUTRALIZAÇÃO DE EMISSÕES DE GASES DE EFEITO ESTUFA (GEE)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919537" y="5673175"/>
            <a:ext cx="3713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5C00"/>
                </a:solidFill>
                <a:latin typeface="Arial Black" panose="020B0A04020102020204" pitchFamily="34" charset="0"/>
              </a:rPr>
              <a:t>UTILIDADE DO TOKEN GREEN PLUS</a:t>
            </a:r>
          </a:p>
        </p:txBody>
      </p:sp>
      <p:graphicFrame>
        <p:nvGraphicFramePr>
          <p:cNvPr id="48" name="Diagrama 47"/>
          <p:cNvGraphicFramePr/>
          <p:nvPr/>
        </p:nvGraphicFramePr>
        <p:xfrm>
          <a:off x="2135560" y="260648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76">
            <a:extLst>
              <a:ext uri="{FF2B5EF4-FFF2-40B4-BE49-F238E27FC236}">
                <a16:creationId xmlns:a16="http://schemas.microsoft.com/office/drawing/2014/main" id="{77DC4F3C-1543-4BCF-9614-3CB5DC6554B8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DE82F9A2-3068-4503-9535-823ADC2684C1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Imagen 25" descr="Imagen 25">
              <a:extLst>
                <a:ext uri="{FF2B5EF4-FFF2-40B4-BE49-F238E27FC236}">
                  <a16:creationId xmlns:a16="http://schemas.microsoft.com/office/drawing/2014/main" id="{380E0AF1-F275-4F1B-BC0F-2D8F9AB8B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2C9108DF-419B-4E40-90EA-5F30B405A01B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061E9C6A-C5ED-46E8-8BCD-C4514BF1AC1F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67668732-828D-477C-A68A-F224D1D33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0" y="791495"/>
            <a:ext cx="3650208" cy="9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2E3945D9-BE80-42AB-B20B-F0EDC944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022" y="3819508"/>
            <a:ext cx="2197097" cy="1677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114865" tIns="59730" rIns="114865" bIns="5973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A526BF-8227-4AC4-9FFB-D8AEC743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536" y="2132981"/>
            <a:ext cx="2197097" cy="16779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114865" tIns="59730" rIns="114865" bIns="5973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04053AC-7A32-4878-A9CB-7AC7E5461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599" y="2136774"/>
            <a:ext cx="2197097" cy="1677971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865" tIns="59730" rIns="114865" bIns="5973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A24DC047-83F8-4731-A027-E72016F131DE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839124"/>
            <a:ext cx="4800600" cy="3652039"/>
            <a:chOff x="1728" y="1392"/>
            <a:chExt cx="2160" cy="2160"/>
          </a:xfrm>
        </p:grpSpPr>
        <p:sp>
          <p:nvSpPr>
            <p:cNvPr id="12303" name="Line 7">
              <a:extLst>
                <a:ext uri="{FF2B5EF4-FFF2-40B4-BE49-F238E27FC236}">
                  <a16:creationId xmlns:a16="http://schemas.microsoft.com/office/drawing/2014/main" id="{7E2843DD-A8E1-4402-A931-5F0AE8922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392"/>
              <a:ext cx="0" cy="2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14865" tIns="59730" rIns="114865" bIns="59730">
              <a:spAutoFit/>
            </a:bodyPr>
            <a:lstStyle/>
            <a:p>
              <a:endParaRPr lang="pt-BR"/>
            </a:p>
          </p:txBody>
        </p:sp>
        <p:sp>
          <p:nvSpPr>
            <p:cNvPr id="12304" name="Line 8">
              <a:extLst>
                <a:ext uri="{FF2B5EF4-FFF2-40B4-BE49-F238E27FC236}">
                  <a16:creationId xmlns:a16="http://schemas.microsoft.com/office/drawing/2014/main" id="{5A93D593-EC01-45B7-AD0A-7A60CD4C77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08" y="2456"/>
              <a:ext cx="0" cy="2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lg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14865" tIns="59730" rIns="114865" bIns="59730">
              <a:spAutoFit/>
            </a:bodyPr>
            <a:lstStyle/>
            <a:p>
              <a:endParaRPr lang="pt-BR"/>
            </a:p>
          </p:txBody>
        </p:sp>
      </p:grpSp>
      <p:sp>
        <p:nvSpPr>
          <p:cNvPr id="12295" name="Line 9">
            <a:extLst>
              <a:ext uri="{FF2B5EF4-FFF2-40B4-BE49-F238E27FC236}">
                <a16:creationId xmlns:a16="http://schemas.microsoft.com/office/drawing/2014/main" id="{642B8E2D-E6AA-47D4-9C8D-3E911743F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814763"/>
            <a:ext cx="441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14865" tIns="59730" rIns="114865" bIns="59730">
            <a:spAutoFit/>
          </a:bodyPr>
          <a:lstStyle/>
          <a:p>
            <a:endParaRPr lang="pt-BR"/>
          </a:p>
        </p:txBody>
      </p:sp>
      <p:sp>
        <p:nvSpPr>
          <p:cNvPr id="12296" name="Line 10">
            <a:extLst>
              <a:ext uri="{FF2B5EF4-FFF2-40B4-BE49-F238E27FC236}">
                <a16:creationId xmlns:a16="http://schemas.microsoft.com/office/drawing/2014/main" id="{E3997957-6C3E-460C-8C03-F98DE87BB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136775"/>
            <a:ext cx="0" cy="3354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14865" tIns="59730" rIns="114865" bIns="59730">
            <a:spAutoFit/>
          </a:bodyPr>
          <a:lstStyle/>
          <a:p>
            <a:endParaRPr lang="pt-BR"/>
          </a:p>
        </p:txBody>
      </p:sp>
      <p:sp>
        <p:nvSpPr>
          <p:cNvPr id="12297" name="Text Box 11">
            <a:extLst>
              <a:ext uri="{FF2B5EF4-FFF2-40B4-BE49-F238E27FC236}">
                <a16:creationId xmlns:a16="http://schemas.microsoft.com/office/drawing/2014/main" id="{5807C39F-2242-4D18-BE43-24ADF6BC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515" y="2701297"/>
            <a:ext cx="17351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 err="1"/>
              <a:t>Disruptiva</a:t>
            </a:r>
            <a:endParaRPr lang="en-US" altLang="pt-BR" sz="2800" b="1" dirty="0"/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6F3D4C13-EC57-41D2-A8AA-B60550612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2420939"/>
            <a:ext cx="14033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err="1"/>
              <a:t>Revolu</a:t>
            </a:r>
            <a:r>
              <a:rPr lang="pt-BR" altLang="pt-BR" sz="2800" b="1" dirty="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err="1"/>
              <a:t>cionária</a:t>
            </a:r>
            <a:endParaRPr lang="en-US" altLang="pt-BR" sz="2800" b="1" dirty="0"/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81662C37-E9FE-4E80-A0D9-0DE2FF42B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647" y="5643563"/>
            <a:ext cx="3056621" cy="54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>
                <a:latin typeface="Arial" panose="020B0604020202020204" pitchFamily="34" charset="0"/>
              </a:rPr>
              <a:t>Grau de </a:t>
            </a:r>
            <a:r>
              <a:rPr lang="en-US" altLang="pt-BR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impacto</a:t>
            </a:r>
            <a:endParaRPr lang="en-US" altLang="pt-BR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C3102A4E-DE70-4AE8-8830-E9696C39D54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33373" y="3550615"/>
            <a:ext cx="3356382" cy="54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>
                <a:latin typeface="Arial" panose="020B0604020202020204" pitchFamily="34" charset="0"/>
              </a:rPr>
              <a:t>Grau de  </a:t>
            </a:r>
            <a:r>
              <a:rPr lang="en-US" altLang="pt-BR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novidade</a:t>
            </a:r>
            <a:endParaRPr lang="en-US" altLang="pt-BR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95725183-0B60-4060-8C4E-6A3FC5848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225" y="4179889"/>
            <a:ext cx="14033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 err="1"/>
              <a:t>Revolu</a:t>
            </a:r>
            <a:r>
              <a:rPr lang="en-US" altLang="pt-BR" sz="2800" b="1" dirty="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err="1"/>
              <a:t>cionária</a:t>
            </a:r>
            <a:endParaRPr lang="en-US" altLang="pt-BR" sz="2800" b="1" dirty="0"/>
          </a:p>
        </p:txBody>
      </p:sp>
      <p:sp>
        <p:nvSpPr>
          <p:cNvPr id="12302" name="Text Box 13">
            <a:extLst>
              <a:ext uri="{FF2B5EF4-FFF2-40B4-BE49-F238E27FC236}">
                <a16:creationId xmlns:a16="http://schemas.microsoft.com/office/drawing/2014/main" id="{5E63B469-5D06-45B7-B3DF-FF2ADC20D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200" y="4179889"/>
            <a:ext cx="14033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9386" tIns="56881" rIns="109386" bIns="56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 err="1"/>
              <a:t>Evolu</a:t>
            </a:r>
            <a:r>
              <a:rPr lang="en-US" altLang="pt-BR" sz="2800" b="1" dirty="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err="1"/>
              <a:t>cionária</a:t>
            </a:r>
            <a:endParaRPr lang="en-US" altLang="pt-BR" sz="2800" b="1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D739754-22A8-41E1-A2C5-EC295D00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3D588D7A-4B78-481F-B175-248C0A95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053C1B6-4044-403C-9375-9AC74897965C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DD74044-FC08-4343-AB48-72C4FDC19612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39562152-E1DF-4268-A5BB-5DA43B03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198" y="825141"/>
            <a:ext cx="4230676" cy="55058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Tipos</a:t>
            </a:r>
            <a:r>
              <a:rPr lang="en-US" altLang="pt-B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Inovação</a:t>
            </a:r>
            <a:endParaRPr lang="pt-BR" altLang="pt-BR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/>
      <p:bldP spid="123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9536" y="-9939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solidFill>
                  <a:schemeClr val="bg1"/>
                </a:solidFill>
              </a:rPr>
            </a:br>
            <a:r>
              <a:rPr lang="pt-BR" sz="3600" kern="1200" dirty="0">
                <a:solidFill>
                  <a:srgbClr val="008A3E"/>
                </a:solidFill>
                <a:latin typeface="Arial Black" panose="020B0A04020102020204" pitchFamily="34" charset="0"/>
                <a:ea typeface="+mn-ea"/>
                <a:cs typeface="+mn-cs"/>
              </a:rPr>
              <a:t>TOKEN GREEN PLUS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941910" y="148478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3A00"/>
                </a:solidFill>
              </a:rPr>
              <a:t>Será realizada por entidade competente parceira do Grupo </a:t>
            </a:r>
            <a:r>
              <a:rPr lang="pt-BR" dirty="0" err="1">
                <a:solidFill>
                  <a:srgbClr val="003A00"/>
                </a:solidFill>
              </a:rPr>
              <a:t>Horeb</a:t>
            </a:r>
            <a:r>
              <a:rPr lang="pt-BR" dirty="0">
                <a:solidFill>
                  <a:srgbClr val="003A00"/>
                </a:solidFill>
              </a:rPr>
              <a:t> </a:t>
            </a:r>
            <a:r>
              <a:rPr lang="pt-BR" dirty="0" err="1">
                <a:solidFill>
                  <a:srgbClr val="003A00"/>
                </a:solidFill>
              </a:rPr>
              <a:t>GreenPlus</a:t>
            </a:r>
            <a:endParaRPr lang="pt-BR" dirty="0">
              <a:solidFill>
                <a:srgbClr val="003A00"/>
              </a:solidFill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1703512" y="3068960"/>
            <a:ext cx="8640960" cy="0"/>
          </a:xfrm>
          <a:prstGeom prst="line">
            <a:avLst/>
          </a:prstGeom>
          <a:ln>
            <a:solidFill>
              <a:srgbClr val="003A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941910" y="1196753"/>
            <a:ext cx="371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5C00"/>
                </a:solidFill>
                <a:latin typeface="Arial Black" panose="020B0A04020102020204" pitchFamily="34" charset="0"/>
              </a:rPr>
              <a:t>Neutralização das emissões de GEE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351584" y="2545160"/>
            <a:ext cx="4708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3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EMISSÃO DE CERTIFICADO DE NEUTRALIZAÇÃO 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449277" y="3574758"/>
            <a:ext cx="5348968" cy="646331"/>
          </a:xfrm>
          <a:prstGeom prst="rect">
            <a:avLst/>
          </a:prstGeom>
          <a:solidFill>
            <a:srgbClr val="336600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Mercado Potencial Global </a:t>
            </a:r>
          </a:p>
          <a:p>
            <a:pPr algn="ctr"/>
            <a:r>
              <a:rPr lang="pt-BR" b="1" dirty="0">
                <a:solidFill>
                  <a:srgbClr val="FFFF00"/>
                </a:solidFill>
              </a:rPr>
              <a:t>42,8 Bilhões ton / ano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1" y="1528540"/>
            <a:ext cx="4104456" cy="868088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4079776" y="3212977"/>
            <a:ext cx="386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5C00"/>
                </a:solidFill>
                <a:latin typeface="Arial Black" panose="020B0A04020102020204" pitchFamily="34" charset="0"/>
              </a:rPr>
              <a:t>MERCADO DE CRÉDITO DE CARBONO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775521" y="4221088"/>
            <a:ext cx="48060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• Indústria de energia pela queima de combustíveis fósseis </a:t>
            </a:r>
          </a:p>
          <a:p>
            <a:r>
              <a:rPr lang="pt-BR" sz="1500" dirty="0"/>
              <a:t>• Indústria de energia baseada em carvão </a:t>
            </a:r>
          </a:p>
          <a:p>
            <a:r>
              <a:rPr lang="pt-BR" sz="1500" dirty="0"/>
              <a:t>• Indústria de cimento 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789859" y="4221088"/>
            <a:ext cx="36021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• Indústria alimentícia (carnes e laticínios) </a:t>
            </a:r>
          </a:p>
          <a:p>
            <a:r>
              <a:rPr lang="pt-BR" sz="1500" dirty="0"/>
              <a:t>• Aviação (aviação civil e de carga) </a:t>
            </a:r>
          </a:p>
          <a:p>
            <a:r>
              <a:rPr lang="pt-BR" sz="1500" dirty="0"/>
              <a:t>• Embarcações (Navios de Carga e Turismo) 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15" y="4986302"/>
            <a:ext cx="2015092" cy="15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91" y="4989012"/>
            <a:ext cx="2532005" cy="152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41" y="4988286"/>
            <a:ext cx="1770449" cy="153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45" y="4991204"/>
            <a:ext cx="2017201" cy="15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gaminho vertical 3"/>
          <p:cNvSpPr/>
          <p:nvPr/>
        </p:nvSpPr>
        <p:spPr>
          <a:xfrm>
            <a:off x="2063553" y="2480742"/>
            <a:ext cx="346351" cy="379786"/>
          </a:xfrm>
          <a:prstGeom prst="verticalScroll">
            <a:avLst/>
          </a:prstGeom>
          <a:noFill/>
          <a:ln w="12700">
            <a:solidFill>
              <a:srgbClr val="00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trela de 12 Pontos 4"/>
          <p:cNvSpPr/>
          <p:nvPr/>
        </p:nvSpPr>
        <p:spPr>
          <a:xfrm>
            <a:off x="2185041" y="2593691"/>
            <a:ext cx="103372" cy="76945"/>
          </a:xfrm>
          <a:prstGeom prst="star12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upo 76">
            <a:extLst>
              <a:ext uri="{FF2B5EF4-FFF2-40B4-BE49-F238E27FC236}">
                <a16:creationId xmlns:a16="http://schemas.microsoft.com/office/drawing/2014/main" id="{670A006E-5072-4505-B325-D0D71C3EBDC4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75CE6A52-44C7-482C-8074-99C49C41CC0C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agen 25" descr="Imagen 25">
              <a:extLst>
                <a:ext uri="{FF2B5EF4-FFF2-40B4-BE49-F238E27FC236}">
                  <a16:creationId xmlns:a16="http://schemas.microsoft.com/office/drawing/2014/main" id="{F71CD9AE-83AC-447E-BC82-836EC8372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C2D09FE7-C117-4D2C-91A8-163CD9F6F740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3F3F5A81-F6AE-43CE-BE6C-A26C0DB0C8B7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919BE0DE-3D9D-454B-9C1E-A6341F23C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0" y="791495"/>
            <a:ext cx="3650208" cy="9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CTE COMO POLÍTICA PÚBLICA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711799" y="2461757"/>
            <a:ext cx="250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COMBUSTÍVEL DE TRANSIÇÃO ENERGÉTICA</a:t>
            </a:r>
            <a:endParaRPr lang="es-MX" sz="1200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944205" y="2461757"/>
            <a:ext cx="270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COMBUSTÍVEL NORMAL</a:t>
            </a:r>
          </a:p>
        </p:txBody>
      </p:sp>
      <p:graphicFrame>
        <p:nvGraphicFramePr>
          <p:cNvPr id="40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48540"/>
              </p:ext>
            </p:extLst>
          </p:nvPr>
        </p:nvGraphicFramePr>
        <p:xfrm>
          <a:off x="-14520" y="2862620"/>
          <a:ext cx="11765241" cy="3476256"/>
        </p:xfrm>
        <a:graphic>
          <a:graphicData uri="http://schemas.openxmlformats.org/drawingml/2006/table">
            <a:tbl>
              <a:tblPr bandCol="1"/>
              <a:tblGrid>
                <a:gridCol w="559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011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Consumo em 2018 (Litros)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103.390.000.000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96.152.000.000      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s-MX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011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Custo</a:t>
                      </a:r>
                      <a:r>
                        <a:rPr lang="es-MX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 (USD)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$93.051.000.000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$86.536.000.000</a:t>
                      </a:r>
                      <a:endParaRPr lang="es-MX" sz="16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rgbClr val="008A3E"/>
                          </a:solidFill>
                          <a:latin typeface="Calibri"/>
                        </a:rPr>
                        <a:t>$6.515.000.000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440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Emissões de Gases de Efeito Estufa </a:t>
                      </a:r>
                      <a:r>
                        <a:rPr lang="es-MX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(Ton)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277.085.200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257.680.000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s-MX" sz="1600" b="1" i="0" u="none" strike="noStrike" dirty="0">
                        <a:solidFill>
                          <a:srgbClr val="008A3E"/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245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5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Geração de 19.690,000 certificados de carbono voluntário </a:t>
                      </a:r>
                      <a:r>
                        <a:rPr lang="es-MX" sz="15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(USD)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   </a:t>
                      </a:r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$393.800.000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rgbClr val="008A3E"/>
                          </a:solidFill>
                          <a:latin typeface="+mn-lt"/>
                        </a:rPr>
                        <a:t>$393.800.000</a:t>
                      </a:r>
                      <a:endParaRPr lang="es-MX" sz="1600" b="1" i="0" u="none" strike="noStrike" dirty="0">
                        <a:solidFill>
                          <a:srgbClr val="008A3E"/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79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Custo</a:t>
                      </a:r>
                      <a:r>
                        <a:rPr lang="es-MX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 Social 41 USD /</a:t>
                      </a:r>
                      <a:r>
                        <a:rPr lang="es-MX" sz="16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 Ton de Carbono</a:t>
                      </a:r>
                      <a:endParaRPr lang="es-MX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$11.360.000.000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$10.564.000.000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rgbClr val="008A3E"/>
                          </a:solidFill>
                          <a:latin typeface="Calibri"/>
                        </a:rPr>
                        <a:t>$796.000.000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79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Custo</a:t>
                      </a:r>
                      <a:r>
                        <a:rPr lang="es-MX" sz="16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 do Green Plus Anual (USD)</a:t>
                      </a:r>
                      <a:endParaRPr lang="es-MX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$0.00   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$1.923.040.000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-$1.923.040.000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012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TOTAL (USD) 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$104.411.000.000</a:t>
                      </a:r>
                      <a:endParaRPr lang="es-MX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$98.629.240.000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rgbClr val="008A3E"/>
                          </a:solidFill>
                          <a:latin typeface="Calibri"/>
                        </a:rPr>
                        <a:t>$5.781.760.000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2579"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ECONOMIA </a:t>
                      </a:r>
                      <a:r>
                        <a:rPr lang="es-MX" sz="2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</a:rPr>
                        <a:t>TOTAL (USD) 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$0.00</a:t>
                      </a:r>
                      <a:endParaRPr lang="es-MX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6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$5.781.760.000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100" b="1" i="0" u="none" strike="noStrike" dirty="0">
                          <a:solidFill>
                            <a:srgbClr val="008A3E"/>
                          </a:solidFill>
                          <a:latin typeface="Calibri"/>
                        </a:rPr>
                        <a:t>$5.781.760.000</a:t>
                      </a:r>
                    </a:p>
                  </a:txBody>
                  <a:tcPr marL="6494" marR="6494" marT="6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2" name="Rectángulo 51"/>
          <p:cNvSpPr/>
          <p:nvPr/>
        </p:nvSpPr>
        <p:spPr>
          <a:xfrm>
            <a:off x="10159137" y="2461756"/>
            <a:ext cx="167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>
                <a:solidFill>
                  <a:srgbClr val="008A3E"/>
                </a:solidFill>
                <a:latin typeface="Arial Black" panose="020B0A04020102020204" pitchFamily="34" charset="0"/>
              </a:rPr>
              <a:t>ECONOMIA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904" y="3149530"/>
            <a:ext cx="45719" cy="457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6" y="1602872"/>
            <a:ext cx="2813212" cy="147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8377015" y="815945"/>
            <a:ext cx="367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(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Tecnologia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 de 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custo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 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zero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8634F5-B1A0-4448-B2AD-FF32C19CC0DB}"/>
              </a:ext>
            </a:extLst>
          </p:cNvPr>
          <p:cNvSpPr txBox="1"/>
          <p:nvPr/>
        </p:nvSpPr>
        <p:spPr>
          <a:xfrm>
            <a:off x="138026" y="6403423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* CTE – Combustível de Transição Energética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59CF96-720D-47DC-8A99-6963BE32D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10" y="2001505"/>
            <a:ext cx="660684" cy="6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04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CTE COMO POLÍTICA PÚBLICA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9946" y="4943970"/>
            <a:ext cx="23549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Economia  mínima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de 7% no consumo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de combustível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814931" y="4948945"/>
            <a:ext cx="19309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Redução de 50% dos Principais Poluentes e de 7% nos GEE 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69219" y="4943972"/>
            <a:ext cx="24218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Geração e Comercialização de Certificados de Carbono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705247" y="4943970"/>
            <a:ext cx="2004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Inovação em políticas públicas no mundo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216740" y="4943971"/>
            <a:ext cx="2332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Redução do custo social devido ao uso de combustível de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baixo carbono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US $ 796.000.000</a:t>
            </a:r>
            <a:endParaRPr lang="es-MX" sz="1600" b="1" dirty="0">
              <a:solidFill>
                <a:srgbClr val="008A3E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48" y="2233259"/>
            <a:ext cx="45719" cy="4572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45">
                        <a14:foregroundMark x1="6028" y1="33678" x2="6028" y2="33678"/>
                        <a14:foregroundMark x1="22102" y1="48967" x2="22102" y2="48967"/>
                        <a14:foregroundMark x1="25502" y1="46281" x2="25502" y2="46281"/>
                        <a14:foregroundMark x1="28130" y1="44835" x2="28130" y2="44835"/>
                        <a14:foregroundMark x1="48995" y1="63636" x2="48995" y2="63636"/>
                        <a14:foregroundMark x1="52550" y1="62603" x2="52550" y2="62603"/>
                        <a14:foregroundMark x1="55796" y1="62603" x2="55796" y2="62603"/>
                        <a14:foregroundMark x1="45440" y1="61157" x2="45440" y2="61157"/>
                        <a14:foregroundMark x1="77743" y1="46694" x2="77743" y2="46694"/>
                        <a14:foregroundMark x1="79907" y1="47521" x2="79907" y2="47521"/>
                        <a14:foregroundMark x1="80680" y1="44628" x2="80680" y2="44628"/>
                        <a14:foregroundMark x1="83926" y1="45248" x2="83926" y2="45248"/>
                        <a14:foregroundMark x1="98764" y1="32231" x2="98764" y2="32231"/>
                        <a14:foregroundMark x1="96600" y1="33884" x2="96600" y2="33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2" y="2050972"/>
            <a:ext cx="2010998" cy="19599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Llamada ovalada 34"/>
          <p:cNvSpPr/>
          <p:nvPr/>
        </p:nvSpPr>
        <p:spPr>
          <a:xfrm>
            <a:off x="413422" y="2050973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50" y="2121652"/>
            <a:ext cx="2011312" cy="19599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Llamada ovalada 38"/>
          <p:cNvSpPr/>
          <p:nvPr/>
        </p:nvSpPr>
        <p:spPr>
          <a:xfrm>
            <a:off x="2734863" y="2121653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"/>
          <a:stretch/>
        </p:blipFill>
        <p:spPr>
          <a:xfrm>
            <a:off x="5055990" y="2078820"/>
            <a:ext cx="2011001" cy="19320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Llamada ovalada 41"/>
          <p:cNvSpPr/>
          <p:nvPr/>
        </p:nvSpPr>
        <p:spPr>
          <a:xfrm>
            <a:off x="5056305" y="2078820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/>
          <a:srcRect l="36714" t="12750" r="351" b="-61"/>
          <a:stretch/>
        </p:blipFill>
        <p:spPr>
          <a:xfrm>
            <a:off x="7389539" y="2132336"/>
            <a:ext cx="1998893" cy="19492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Llamada ovalada 43"/>
          <p:cNvSpPr/>
          <p:nvPr/>
        </p:nvSpPr>
        <p:spPr>
          <a:xfrm>
            <a:off x="7377434" y="2121652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CuadroTexto 46"/>
          <p:cNvSpPr txBox="1"/>
          <p:nvPr/>
        </p:nvSpPr>
        <p:spPr>
          <a:xfrm>
            <a:off x="925035" y="1139798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237073" y="1145572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5549111" y="1144079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7870553" y="1139798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0191995" y="1145572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9698560" y="2078820"/>
            <a:ext cx="1970284" cy="2002771"/>
            <a:chOff x="4638675" y="-163845"/>
            <a:chExt cx="7553325" cy="7267575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5" b="96330" l="1261" r="97352">
                          <a14:backgroundMark x1="51450" y1="26868" x2="51450" y2="26868"/>
                          <a14:backgroundMark x1="54351" y1="26999" x2="54351" y2="269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8675" y="-163845"/>
              <a:ext cx="7553325" cy="726757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77" b="91615" l="2769" r="973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4" t="24721" r="32624" b="68896"/>
            <a:stretch/>
          </p:blipFill>
          <p:spPr>
            <a:xfrm>
              <a:off x="8126866" y="1555843"/>
              <a:ext cx="1555845" cy="49132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9" name="Llamada ovalada 28"/>
          <p:cNvSpPr/>
          <p:nvPr/>
        </p:nvSpPr>
        <p:spPr>
          <a:xfrm>
            <a:off x="9698875" y="2078819"/>
            <a:ext cx="1969969" cy="2002771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DE57F3-7244-453E-AADC-4BD465B85E57}"/>
              </a:ext>
            </a:extLst>
          </p:cNvPr>
          <p:cNvSpPr txBox="1"/>
          <p:nvPr/>
        </p:nvSpPr>
        <p:spPr>
          <a:xfrm>
            <a:off x="153266" y="6372943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* CTE – Combustível de Transição Energética</a:t>
            </a:r>
          </a:p>
        </p:txBody>
      </p:sp>
    </p:spTree>
    <p:extLst>
      <p:ext uri="{BB962C8B-B14F-4D97-AF65-F5344CB8AC3E}">
        <p14:creationId xmlns:p14="http://schemas.microsoft.com/office/powerpoint/2010/main" val="3804599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0">
            <a:extLst>
              <a:ext uri="{FF2B5EF4-FFF2-40B4-BE49-F238E27FC236}">
                <a16:creationId xmlns:a16="http://schemas.microsoft.com/office/drawing/2014/main" id="{23C9D624-A143-4CF9-B69E-A29C8A4B44B7}"/>
              </a:ext>
            </a:extLst>
          </p:cNvPr>
          <p:cNvSpPr txBox="1"/>
          <p:nvPr/>
        </p:nvSpPr>
        <p:spPr>
          <a:xfrm>
            <a:off x="0" y="30811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 ELEVADO PODER </a:t>
            </a:r>
            <a:r>
              <a:rPr lang="es-MX" sz="3200" kern="1200" dirty="0">
                <a:solidFill>
                  <a:srgbClr val="008A3E"/>
                </a:solidFill>
                <a:latin typeface="Arial Black" panose="020B0A04020102020204" pitchFamily="34" charset="0"/>
              </a:rPr>
              <a:t>ENERGÉTICO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3" name="Grupo 10">
            <a:extLst>
              <a:ext uri="{FF2B5EF4-FFF2-40B4-BE49-F238E27FC236}">
                <a16:creationId xmlns:a16="http://schemas.microsoft.com/office/drawing/2014/main" id="{F82DDF74-1516-425E-A2EB-14D21A221180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B4A3CC8-A392-4E32-A013-62FDB43D3796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Imagen 25" descr="Imagen 25">
              <a:extLst>
                <a:ext uri="{FF2B5EF4-FFF2-40B4-BE49-F238E27FC236}">
                  <a16:creationId xmlns:a16="http://schemas.microsoft.com/office/drawing/2014/main" id="{3E3E0B66-B489-4ECF-9C7A-2E18DD2F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112CB657-E1EB-4234-8C86-7E322ACBB6FA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B8A266AB-7409-48EB-90AA-BBAEC131BD64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7E39"/>
                  </a:solidFill>
                </a:defRPr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CBD9C3-85AF-412F-8444-74AC1586A568}"/>
              </a:ext>
            </a:extLst>
          </p:cNvPr>
          <p:cNvSpPr txBox="1"/>
          <p:nvPr/>
        </p:nvSpPr>
        <p:spPr>
          <a:xfrm>
            <a:off x="609218" y="1623806"/>
            <a:ext cx="107574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Em protocolo de avaliação, ainda em andamento, os dados a seguir, obtidos na emissão de gases do etanol hidratado adicionado com o catalizador Green Plus, sugerem considerável aumento na </a:t>
            </a:r>
            <a:r>
              <a:rPr lang="pt-BR" sz="20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Energética</a:t>
            </a:r>
            <a:r>
              <a:rPr lang="pt-BR" sz="20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aproximando-o do desempenho da gasolina comum, apresentando-se como possível e inusitado fator inovador na área de biocombustíveis.</a:t>
            </a:r>
          </a:p>
          <a:p>
            <a:endParaRPr lang="pt-BR" dirty="0"/>
          </a:p>
        </p:txBody>
      </p:sp>
      <p:pic>
        <p:nvPicPr>
          <p:cNvPr id="9" name="Imagen 82">
            <a:extLst>
              <a:ext uri="{FF2B5EF4-FFF2-40B4-BE49-F238E27FC236}">
                <a16:creationId xmlns:a16="http://schemas.microsoft.com/office/drawing/2014/main" id="{3A8A383B-E00D-4A91-8A68-DAA32811E3D5}"/>
              </a:ext>
            </a:extLst>
          </p:cNvPr>
          <p:cNvPicPr/>
          <p:nvPr/>
        </p:nvPicPr>
        <p:blipFill>
          <a:blip r:embed="rId3"/>
          <a:srcRect l="53121" t="36220" r="26490" b="41747"/>
          <a:stretch/>
        </p:blipFill>
        <p:spPr>
          <a:xfrm>
            <a:off x="4457575" y="3779493"/>
            <a:ext cx="3258000" cy="197928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28EAEE68-B140-4A0D-BAFA-FD03B20D1BF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06455" y="3772293"/>
            <a:ext cx="3258000" cy="197928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83C441D8-5C64-4B84-B047-A5A62F2758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108695" y="3745293"/>
            <a:ext cx="3258000" cy="197352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4">
            <a:extLst>
              <a:ext uri="{FF2B5EF4-FFF2-40B4-BE49-F238E27FC236}">
                <a16:creationId xmlns:a16="http://schemas.microsoft.com/office/drawing/2014/main" id="{103D3D2D-1D4F-44BA-87F6-FD0F40D525C0}"/>
              </a:ext>
            </a:extLst>
          </p:cNvPr>
          <p:cNvPicPr/>
          <p:nvPr/>
        </p:nvPicPr>
        <p:blipFill>
          <a:blip r:embed="rId6"/>
          <a:srcRect l="14951" r="19419"/>
          <a:stretch/>
        </p:blipFill>
        <p:spPr>
          <a:xfrm>
            <a:off x="3628135" y="5092413"/>
            <a:ext cx="635400" cy="95436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12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46" y="2009149"/>
            <a:ext cx="5610617" cy="3384918"/>
          </a:xfrm>
          <a:prstGeom prst="rect">
            <a:avLst/>
          </a:prstGeom>
        </p:spPr>
      </p:pic>
      <p:pic>
        <p:nvPicPr>
          <p:cNvPr id="14" name="Imagen 9_1">
            <a:extLst>
              <a:ext uri="{FF2B5EF4-FFF2-40B4-BE49-F238E27FC236}">
                <a16:creationId xmlns:a16="http://schemas.microsoft.com/office/drawing/2014/main" id="{D2E77224-5222-403D-A963-095E55454139}"/>
              </a:ext>
            </a:extLst>
          </p:cNvPr>
          <p:cNvPicPr/>
          <p:nvPr/>
        </p:nvPicPr>
        <p:blipFill>
          <a:blip r:embed="rId3"/>
          <a:srcRect t="69768"/>
          <a:stretch/>
        </p:blipFill>
        <p:spPr>
          <a:xfrm>
            <a:off x="10501746" y="5709373"/>
            <a:ext cx="1380866" cy="829410"/>
          </a:xfrm>
          <a:prstGeom prst="rect">
            <a:avLst/>
          </a:prstGeom>
          <a:ln>
            <a:noFill/>
          </a:ln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B8F66422-FCDB-4123-867C-9AC0CCB7D70C}"/>
              </a:ext>
            </a:extLst>
          </p:cNvPr>
          <p:cNvPicPr/>
          <p:nvPr/>
        </p:nvPicPr>
        <p:blipFill>
          <a:blip r:embed="rId4"/>
          <a:srcRect b="48614"/>
          <a:stretch/>
        </p:blipFill>
        <p:spPr>
          <a:xfrm>
            <a:off x="326409" y="252922"/>
            <a:ext cx="1227232" cy="1201806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1648497" y="329595"/>
            <a:ext cx="10543504" cy="108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r>
              <a:rPr lang="pt-BR" sz="3200" dirty="0">
                <a:solidFill>
                  <a:srgbClr val="007E39"/>
                </a:solidFill>
                <a:latin typeface="Arial Black" panose="020B0A04020102020204" pitchFamily="34" charset="0"/>
              </a:rPr>
              <a:t>ANÁLISE DO MONITORAMENTO DE EMISSÕES</a:t>
            </a:r>
            <a:endParaRPr lang="es-MX" sz="3200" dirty="0">
              <a:solidFill>
                <a:srgbClr val="007E39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871043" y="6138673"/>
            <a:ext cx="812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Redução de emissão manifestada com Green Plus após 1500 km de viagem</a:t>
            </a:r>
            <a:endParaRPr lang="es-MX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5053553" y="1369701"/>
            <a:ext cx="2339592" cy="640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Etanol</a:t>
            </a:r>
            <a:endParaRPr lang="es-MX" sz="32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948398" y="1948321"/>
            <a:ext cx="1032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1.5%</a:t>
            </a:r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6948398" y="2053732"/>
            <a:ext cx="5926" cy="2270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4465383" y="5551435"/>
            <a:ext cx="3515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CARBONO (CO2)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3130046" y="3359008"/>
            <a:ext cx="108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817628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957" y="2038349"/>
            <a:ext cx="5621923" cy="3384745"/>
          </a:xfrm>
          <a:prstGeom prst="rect">
            <a:avLst/>
          </a:prstGeom>
        </p:spPr>
      </p:pic>
      <p:pic>
        <p:nvPicPr>
          <p:cNvPr id="14" name="Imagen 9_1">
            <a:extLst>
              <a:ext uri="{FF2B5EF4-FFF2-40B4-BE49-F238E27FC236}">
                <a16:creationId xmlns:a16="http://schemas.microsoft.com/office/drawing/2014/main" id="{D2E77224-5222-403D-A963-095E55454139}"/>
              </a:ext>
            </a:extLst>
          </p:cNvPr>
          <p:cNvPicPr/>
          <p:nvPr/>
        </p:nvPicPr>
        <p:blipFill>
          <a:blip r:embed="rId3"/>
          <a:srcRect t="69768"/>
          <a:stretch/>
        </p:blipFill>
        <p:spPr>
          <a:xfrm>
            <a:off x="10501746" y="5709373"/>
            <a:ext cx="1380866" cy="829410"/>
          </a:xfrm>
          <a:prstGeom prst="rect">
            <a:avLst/>
          </a:prstGeom>
          <a:ln>
            <a:noFill/>
          </a:ln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B8F66422-FCDB-4123-867C-9AC0CCB7D70C}"/>
              </a:ext>
            </a:extLst>
          </p:cNvPr>
          <p:cNvPicPr/>
          <p:nvPr/>
        </p:nvPicPr>
        <p:blipFill>
          <a:blip r:embed="rId4"/>
          <a:srcRect b="48614"/>
          <a:stretch/>
        </p:blipFill>
        <p:spPr>
          <a:xfrm>
            <a:off x="326409" y="252922"/>
            <a:ext cx="1227232" cy="1201806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1648497" y="329595"/>
            <a:ext cx="10543504" cy="108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r>
              <a:rPr lang="pt-BR" sz="3200" dirty="0">
                <a:solidFill>
                  <a:srgbClr val="007E39"/>
                </a:solidFill>
                <a:latin typeface="Arial Black" panose="020B0A04020102020204" pitchFamily="34" charset="0"/>
              </a:rPr>
              <a:t>ANÁLISE DO MONITORAMENTO DE EMISSÕES</a:t>
            </a:r>
            <a:endParaRPr lang="es-MX" sz="3200" dirty="0">
              <a:solidFill>
                <a:srgbClr val="007E39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871043" y="6138673"/>
            <a:ext cx="812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Redução de emissão manifestada com Green Plus após 1500 km de viagem</a:t>
            </a:r>
            <a:endParaRPr lang="es-MX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5053553" y="1369701"/>
            <a:ext cx="2339592" cy="640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Etanol</a:t>
            </a:r>
            <a:endParaRPr lang="es-MX" sz="32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167339" y="3464264"/>
            <a:ext cx="103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61%</a:t>
            </a: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7167339" y="3612363"/>
            <a:ext cx="5926" cy="2270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4216358" y="5571193"/>
            <a:ext cx="375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MONÓXIDO DE CARBONO (CO)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127957" y="3464264"/>
            <a:ext cx="108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12700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040379" y="5571193"/>
            <a:ext cx="406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ÓXIDOS DE NITROGÊNIO (</a:t>
            </a:r>
            <a:r>
              <a:rPr lang="es-MX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Nox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ppm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2" y="2033587"/>
            <a:ext cx="5590221" cy="3370236"/>
          </a:xfrm>
          <a:prstGeom prst="rect">
            <a:avLst/>
          </a:prstGeom>
        </p:spPr>
      </p:pic>
      <p:pic>
        <p:nvPicPr>
          <p:cNvPr id="14" name="Imagen 9_1">
            <a:extLst>
              <a:ext uri="{FF2B5EF4-FFF2-40B4-BE49-F238E27FC236}">
                <a16:creationId xmlns:a16="http://schemas.microsoft.com/office/drawing/2014/main" id="{D2E77224-5222-403D-A963-095E55454139}"/>
              </a:ext>
            </a:extLst>
          </p:cNvPr>
          <p:cNvPicPr/>
          <p:nvPr/>
        </p:nvPicPr>
        <p:blipFill>
          <a:blip r:embed="rId3"/>
          <a:srcRect t="69768"/>
          <a:stretch/>
        </p:blipFill>
        <p:spPr>
          <a:xfrm>
            <a:off x="10501746" y="5709373"/>
            <a:ext cx="1380866" cy="829410"/>
          </a:xfrm>
          <a:prstGeom prst="rect">
            <a:avLst/>
          </a:prstGeom>
          <a:ln>
            <a:noFill/>
          </a:ln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B8F66422-FCDB-4123-867C-9AC0CCB7D70C}"/>
              </a:ext>
            </a:extLst>
          </p:cNvPr>
          <p:cNvPicPr/>
          <p:nvPr/>
        </p:nvPicPr>
        <p:blipFill>
          <a:blip r:embed="rId4"/>
          <a:srcRect b="48614"/>
          <a:stretch/>
        </p:blipFill>
        <p:spPr>
          <a:xfrm>
            <a:off x="326409" y="252922"/>
            <a:ext cx="1227232" cy="1201806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1648497" y="329595"/>
            <a:ext cx="10543504" cy="108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r>
              <a:rPr lang="pt-BR" sz="3200" dirty="0">
                <a:solidFill>
                  <a:srgbClr val="007E39"/>
                </a:solidFill>
                <a:latin typeface="Arial Black" panose="020B0A04020102020204" pitchFamily="34" charset="0"/>
              </a:rPr>
              <a:t>ANÁLISE DO MONITORAMENTO DE EMISSÕES</a:t>
            </a:r>
            <a:endParaRPr lang="es-MX" sz="3200" dirty="0">
              <a:solidFill>
                <a:srgbClr val="007E39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871043" y="6138673"/>
            <a:ext cx="812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Redução de emissão manifestada com Green Plus após 1500 km de viagem</a:t>
            </a:r>
            <a:endParaRPr lang="es-MX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5053553" y="1369701"/>
            <a:ext cx="2339592" cy="640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280" tIns="31320" rIns="62280" bIns="31320" anchor="ctr">
            <a:no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Etanol</a:t>
            </a:r>
            <a:endParaRPr lang="es-MX" sz="32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920249" y="2683614"/>
            <a:ext cx="103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31%</a:t>
            </a: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6920249" y="2831713"/>
            <a:ext cx="5926" cy="2270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790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m 178"/>
          <p:cNvPicPr/>
          <p:nvPr/>
        </p:nvPicPr>
        <p:blipFill>
          <a:blip r:embed="rId2"/>
          <a:stretch/>
        </p:blipFill>
        <p:spPr>
          <a:xfrm>
            <a:off x="1041120" y="679320"/>
            <a:ext cx="10124280" cy="5333400"/>
          </a:xfrm>
          <a:prstGeom prst="rect">
            <a:avLst/>
          </a:prstGeom>
          <a:ln>
            <a:noFill/>
          </a:ln>
        </p:spPr>
      </p:pic>
      <p:pic>
        <p:nvPicPr>
          <p:cNvPr id="180" name="Imagem 179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974AFE-3361-4658-8EF8-B86EE5C1ECC1}"/>
              </a:ext>
            </a:extLst>
          </p:cNvPr>
          <p:cNvSpPr txBox="1"/>
          <p:nvPr/>
        </p:nvSpPr>
        <p:spPr>
          <a:xfrm>
            <a:off x="249381" y="5064649"/>
            <a:ext cx="13152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DUQUE DE CAXIAS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42E0F3-E589-4D32-AFF6-02159DDC71C1}"/>
              </a:ext>
            </a:extLst>
          </p:cNvPr>
          <p:cNvSpPr txBox="1"/>
          <p:nvPr/>
        </p:nvSpPr>
        <p:spPr>
          <a:xfrm>
            <a:off x="7573875" y="4581331"/>
            <a:ext cx="522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D5A17345-DED1-470A-AFC9-2C496F0479A3}"/>
              </a:ext>
            </a:extLst>
          </p:cNvPr>
          <p:cNvPicPr/>
          <p:nvPr/>
        </p:nvPicPr>
        <p:blipFill>
          <a:blip r:embed="rId3"/>
          <a:srcRect b="48614"/>
          <a:stretch/>
        </p:blipFill>
        <p:spPr>
          <a:xfrm>
            <a:off x="10327230" y="281118"/>
            <a:ext cx="1676340" cy="164160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omida, frutas&#10;&#10;Descrição gerada automaticamente">
            <a:extLst>
              <a:ext uri="{FF2B5EF4-FFF2-40B4-BE49-F238E27FC236}">
                <a16:creationId xmlns:a16="http://schemas.microsoft.com/office/drawing/2014/main" id="{AE1B3967-FEE2-4788-970A-B8CBA188E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331858F5-994C-475A-8F9B-18BA847DB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1" y="1126630"/>
            <a:ext cx="2302370" cy="23023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E91176-5A74-4A87-9E0F-5B40A6C8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2" y="1873052"/>
            <a:ext cx="816146" cy="8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30">
            <a:extLst>
              <a:ext uri="{FF2B5EF4-FFF2-40B4-BE49-F238E27FC236}">
                <a16:creationId xmlns:a16="http://schemas.microsoft.com/office/drawing/2014/main" id="{56E9E63D-EDCA-4B59-BF9C-629DED0BC03A}"/>
              </a:ext>
            </a:extLst>
          </p:cNvPr>
          <p:cNvSpPr txBox="1"/>
          <p:nvPr/>
        </p:nvSpPr>
        <p:spPr>
          <a:xfrm>
            <a:off x="0" y="30811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DE UM COMBUSTÍVEL DE TRANSIÇÃO ENERGÉTICA COMO POLÍTICA PÚBLICA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67245A-EE97-4490-AC7D-F91104F1CAD0}"/>
              </a:ext>
            </a:extLst>
          </p:cNvPr>
          <p:cNvSpPr txBox="1"/>
          <p:nvPr/>
        </p:nvSpPr>
        <p:spPr>
          <a:xfrm>
            <a:off x="2558409" y="1769983"/>
            <a:ext cx="9591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A ADOÇÃO DO USO DE UM COMBUSTÍVEL DE TRANSIÇÃO ENERGÉTICA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COMO POLÍTICA PÚBLICA, GERARIA REFLEXOS POSITIVOS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NOS SEGUINTES MINISTÉRIOS: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7028F4-CB29-4550-BB7C-FB78A2A84502}"/>
              </a:ext>
            </a:extLst>
          </p:cNvPr>
          <p:cNvSpPr txBox="1"/>
          <p:nvPr/>
        </p:nvSpPr>
        <p:spPr>
          <a:xfrm>
            <a:off x="2296325" y="2863976"/>
            <a:ext cx="8483413" cy="3788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MCTI – INOVAÇÃO TECNOLÓGICA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MME – ECONOMIA DE 7% NAS RESERVAS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MS – REDUÇÃO DO CUSTO SOCIAL PELA REDUÇÃO NAS EMISSÕES DE POLUENTES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MAPA – FATOR COADJUVANTE NA BUSCA DA AGRICULTURA DE BAIXO CARBONO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MRE – DIMINUIÇÃO DA EXPOSIÇÃO DO BRASIL PELA ADOÇÃO DE AÇÕES CONCRETAS </a:t>
            </a:r>
          </a:p>
          <a:p>
            <a:pPr>
              <a:lnSpc>
                <a:spcPct val="150000"/>
              </a:lnSpc>
            </a:pPr>
            <a:r>
              <a:rPr lang="pt-BR" dirty="0"/>
              <a:t>	DE PROTEÇÃO DO MEIO AMBIENTE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MI – REDUÇÃO DOS CUSTOS DE LOGÍSTICA E TRANSPORTES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MD – REDUÇÃO DE CUSTO NA CONTA COMBUSTÍVEIS DAS FFAA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 ME – CONSIDERÁVEL ECONOMIA NO DISPÊNDIO DE RECURSOS</a:t>
            </a:r>
            <a:endParaRPr lang="pt-BR" sz="1600" dirty="0"/>
          </a:p>
        </p:txBody>
      </p:sp>
      <p:pic>
        <p:nvPicPr>
          <p:cNvPr id="12" name="Imagen 14">
            <a:extLst>
              <a:ext uri="{FF2B5EF4-FFF2-40B4-BE49-F238E27FC236}">
                <a16:creationId xmlns:a16="http://schemas.microsoft.com/office/drawing/2014/main" id="{28D547D5-F24D-4488-AD06-9FD8D74534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23314" r="7488" b="24730"/>
          <a:stretch/>
        </p:blipFill>
        <p:spPr>
          <a:xfrm>
            <a:off x="9757610" y="6320188"/>
            <a:ext cx="2044256" cy="3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E72F99-E9BD-431D-9FA7-4CF9249B23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2292" y="827520"/>
            <a:ext cx="8586439" cy="618091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 dirty="0">
                <a:latin typeface="+mj-lt"/>
              </a:rPr>
              <a:t>Características de Inovação Disruptiva</a:t>
            </a:r>
            <a:endParaRPr lang="pt-BR" altLang="pt-BR" sz="3600" b="1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179" name="CaixaDeTexto 1">
            <a:extLst>
              <a:ext uri="{FF2B5EF4-FFF2-40B4-BE49-F238E27FC236}">
                <a16:creationId xmlns:a16="http://schemas.microsoft.com/office/drawing/2014/main" id="{53AF553D-0E3E-4E63-B9D6-892A57DC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905092"/>
            <a:ext cx="9144000" cy="37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76325" indent="-536575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795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>
                <a:solidFill>
                  <a:srgbClr val="FF0000"/>
                </a:solidFill>
              </a:rPr>
              <a:t>Resulta de uma idéia </a:t>
            </a:r>
            <a:r>
              <a:rPr lang="pt-BR" altLang="pt-BR" sz="2800" b="1" dirty="0" err="1">
                <a:solidFill>
                  <a:srgbClr val="FF0000"/>
                </a:solidFill>
              </a:rPr>
              <a:t>malu</a:t>
            </a:r>
            <a:r>
              <a:rPr lang="pt-PT" altLang="pt-BR" sz="2800" b="1" dirty="0">
                <a:solidFill>
                  <a:srgbClr val="FF0000"/>
                </a:solidFill>
              </a:rPr>
              <a:t>ca (teoria C-K)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>
                <a:solidFill>
                  <a:srgbClr val="FF0000"/>
                </a:solidFill>
              </a:rPr>
              <a:t>Gera ceticismo quando anunciada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>
                <a:solidFill>
                  <a:srgbClr val="FF0000"/>
                </a:solidFill>
              </a:rPr>
              <a:t>O P&amp;D não consulta o mercado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>
                <a:solidFill>
                  <a:schemeClr val="hlink"/>
                </a:solidFill>
              </a:rPr>
              <a:t>Tecnologia dominante torna-se obsoleta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/>
              <a:t>Pode quebrar uma “velha ordem”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/>
              <a:t>Pode estabelecer novos padrões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pt-PT" altLang="pt-BR" sz="2800" b="1" dirty="0"/>
              <a:t>Pode gerar novos problemas</a:t>
            </a:r>
            <a:r>
              <a:rPr lang="en-US" altLang="pt-BR" sz="2800" dirty="0"/>
              <a:t> </a:t>
            </a:r>
            <a:endParaRPr lang="pt-BR" alt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117F05-E30A-4FB5-A792-C73E10AE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05CD2CEC-CCB9-4AD2-B384-16BFF33C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EFF6EB9-20DC-4B95-A667-CBD659701499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CAB3CAE-0D1B-4E7C-9BFB-95D4A7E54C70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F7C1CD-A320-4874-83B9-76BFDB15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40A410-D6C4-42C4-8BDB-CF6F2724C34B}"/>
              </a:ext>
            </a:extLst>
          </p:cNvPr>
          <p:cNvSpPr txBox="1"/>
          <p:nvPr/>
        </p:nvSpPr>
        <p:spPr>
          <a:xfrm>
            <a:off x="6343689" y="1325674"/>
            <a:ext cx="4548679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  <a:endParaRPr kumimoji="0" lang="pt-BR" sz="8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5EE4ED1-76C6-4903-BC82-0A483188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2" y="1104040"/>
            <a:ext cx="3622412" cy="36086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03F4AF-FCD7-41F6-805A-326E112AE55C}"/>
              </a:ext>
            </a:extLst>
          </p:cNvPr>
          <p:cNvSpPr txBox="1"/>
          <p:nvPr/>
        </p:nvSpPr>
        <p:spPr>
          <a:xfrm>
            <a:off x="6336225" y="2310558"/>
            <a:ext cx="148053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dirty="0">
                <a:solidFill>
                  <a:schemeClr val="bg1"/>
                </a:solidFill>
              </a:rPr>
              <a:t>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C156A4-FF95-4636-9B84-5492D55DEE1E}"/>
              </a:ext>
            </a:extLst>
          </p:cNvPr>
          <p:cNvSpPr txBox="1"/>
          <p:nvPr/>
        </p:nvSpPr>
        <p:spPr>
          <a:xfrm>
            <a:off x="7698469" y="2463735"/>
            <a:ext cx="445410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!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95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0509C5C-D63A-4722-9574-63DF2B9840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4759" y="804001"/>
            <a:ext cx="5366999" cy="924107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 dirty="0">
                <a:latin typeface="+mj-lt"/>
              </a:rPr>
              <a:t>Três Objetivos a Atingir</a:t>
            </a:r>
          </a:p>
        </p:txBody>
      </p:sp>
      <p:sp>
        <p:nvSpPr>
          <p:cNvPr id="48131" name="CaixaDeTexto 1">
            <a:extLst>
              <a:ext uri="{FF2B5EF4-FFF2-40B4-BE49-F238E27FC236}">
                <a16:creationId xmlns:a16="http://schemas.microsoft.com/office/drawing/2014/main" id="{09D9DCED-F851-4E93-8E2C-CEBB77431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44460"/>
            <a:ext cx="8893175" cy="298543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955675" indent="-6096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7050" indent="-5334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120900" indent="-4572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87600" indent="-3810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30500" indent="-381000" defTabSz="10795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877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449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021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593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latin typeface="+mn-lt"/>
              </a:rPr>
              <a:t>Fazer com que as inovações venham a acontecer - parcerias estratégicas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solidFill>
                  <a:srgbClr val="5A48E2"/>
                </a:solidFill>
                <a:latin typeface="+mn-lt"/>
              </a:rPr>
              <a:t>Trazer o máximo de riqueza ($$$) para o Brasil - decolagem no País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AutoNum type="arabicPeriod"/>
              <a:defRPr/>
            </a:pPr>
            <a:r>
              <a:rPr lang="pt-BR" altLang="pt-BR" sz="2800" b="1" dirty="0">
                <a:solidFill>
                  <a:srgbClr val="FF0000"/>
                </a:solidFill>
                <a:latin typeface="+mn-lt"/>
              </a:rPr>
              <a:t>Evitar ao máximo os impactos negativos - parcerias táticas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2B924B-8B2B-4C36-B976-E0910B18A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B283B631-BC52-4747-A635-9CFA2FD9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DD6924C-C448-4837-A3A6-91A0C9B9CE8F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CF784AF-936E-4684-91D6-B50C210565EF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B5876B6-3153-4AE4-8EB8-CF3B42EC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152" y="978041"/>
            <a:ext cx="4953696" cy="64166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Proposta</a:t>
            </a:r>
            <a:r>
              <a:rPr lang="en-US" altLang="pt-B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Estratégica</a:t>
            </a:r>
            <a:endParaRPr lang="pt-BR" altLang="pt-BR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5" name="CaixaDeTexto 3">
            <a:extLst>
              <a:ext uri="{FF2B5EF4-FFF2-40B4-BE49-F238E27FC236}">
                <a16:creationId xmlns:a16="http://schemas.microsoft.com/office/drawing/2014/main" id="{60C2DE20-0CA5-4300-9F37-70B3C293F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65452"/>
            <a:ext cx="9144000" cy="26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5000"/>
              </a:lnSpc>
              <a:spcBef>
                <a:spcPct val="0"/>
              </a:spcBef>
              <a:buNone/>
            </a:pPr>
            <a:r>
              <a:rPr lang="pt-BR" altLang="pt-BR" sz="2800" b="1" dirty="0"/>
              <a:t>Enfatizar o apoio do Estado ao desenvolvimento de inovações disruptivas que possam decolar no País, criar marcas globais e gerar trabalho, empregos, impostos e riquezas para a sociedade brasileira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AEAE08-9539-4C00-86ED-8E4F0396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0D2CCC03-5B2A-473A-BC4B-59D554B7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BD6C810-5EB2-4FB8-88D2-4E8963E16EF9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9DB5B1D-F57C-4BD8-8112-87FF8F726D65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4BD5805-9852-4EFC-8ABF-9D14B4F91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783" y="2275317"/>
            <a:ext cx="79216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Caso Green Plus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4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Nível de Maturidade – TRL9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err="1"/>
              <a:t>Idéia</a:t>
            </a:r>
            <a:r>
              <a:rPr lang="pt-BR" altLang="pt-BR" sz="2800" b="1" dirty="0"/>
              <a:t> Maluca – como transformar macromoléculas em </a:t>
            </a:r>
            <a:r>
              <a:rPr lang="pt-BR" altLang="pt-BR" sz="2800" b="1" dirty="0" err="1"/>
              <a:t>monomoléculas</a:t>
            </a:r>
            <a:r>
              <a:rPr lang="pt-BR" altLang="pt-BR" sz="2800" b="1" dirty="0"/>
              <a:t> com mínimo gasto energético?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4A4EE0"/>
                </a:solidFill>
              </a:rPr>
              <a:t>Potencial – bilhões de US$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44B17E-F942-47F0-A945-358F2965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0CEC0071-C926-4E90-BA7D-0D103995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F9683CA-CFE9-4A01-B192-CF2ED4677AC9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4C267C0-910F-4651-A722-4B6983096326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2FD0579-8B99-46D2-AD89-48F9020367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2944" y="696565"/>
            <a:ext cx="6546112" cy="1173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3800" b="1" dirty="0">
                <a:latin typeface="+mj-lt"/>
              </a:rPr>
              <a:t>Por que decolar no Brasil ?</a:t>
            </a:r>
          </a:p>
        </p:txBody>
      </p:sp>
      <p:sp>
        <p:nvSpPr>
          <p:cNvPr id="48131" name="CaixaDeTexto 1">
            <a:extLst>
              <a:ext uri="{FF2B5EF4-FFF2-40B4-BE49-F238E27FC236}">
                <a16:creationId xmlns:a16="http://schemas.microsoft.com/office/drawing/2014/main" id="{1DDDAF5C-A0A5-40B3-B59F-979C64E8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912" y="2118715"/>
            <a:ext cx="6716233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955675" indent="-6096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7050" indent="-5334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120900" indent="-457200" defTabSz="1079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87600" indent="-381000" defTabSz="10795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730500" indent="-381000" defTabSz="10795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877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449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1021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559300" indent="-381000" defTabSz="1079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Tamanho do Mercado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Opção do Biodiesel (animal/vegetal)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Opção do Etanol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Opção do Combustível Aeronáutico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Infraestrutura de P&amp;D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Infraestrutura de Certificação</a:t>
            </a:r>
          </a:p>
          <a:p>
            <a:pPr marL="1071563" indent="-530225">
              <a:spcBef>
                <a:spcPct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atin typeface="+mn-lt"/>
              </a:rPr>
              <a:t>Recursos Humanos Qualificados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EF15DC-3C19-45A2-BFDA-9C8B9257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0"/>
            <a:ext cx="1283146" cy="12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inistério da Ciência, Tecnologia e Inovações (@mctic) | Twitter">
            <a:extLst>
              <a:ext uri="{FF2B5EF4-FFF2-40B4-BE49-F238E27FC236}">
                <a16:creationId xmlns:a16="http://schemas.microsoft.com/office/drawing/2014/main" id="{7D42EB71-C96E-4735-B461-E0F363DDF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18" y="212444"/>
            <a:ext cx="924122" cy="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C058D9F-5B87-4796-BC86-5D9849223EB0}"/>
              </a:ext>
            </a:extLst>
          </p:cNvPr>
          <p:cNvCxnSpPr>
            <a:cxnSpLocks/>
          </p:cNvCxnSpPr>
          <p:nvPr/>
        </p:nvCxnSpPr>
        <p:spPr>
          <a:xfrm>
            <a:off x="244553" y="6452959"/>
            <a:ext cx="116120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4712D1C-BCEB-452C-A50A-4648EDBBF846}"/>
              </a:ext>
            </a:extLst>
          </p:cNvPr>
          <p:cNvCxnSpPr>
            <a:cxnSpLocks/>
          </p:cNvCxnSpPr>
          <p:nvPr/>
        </p:nvCxnSpPr>
        <p:spPr>
          <a:xfrm>
            <a:off x="1524000" y="644025"/>
            <a:ext cx="940851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2041</Words>
  <Application>Microsoft Office PowerPoint</Application>
  <PresentationFormat>Widescreen</PresentationFormat>
  <Paragraphs>368</Paragraphs>
  <Slides>50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Garamond</vt:lpstr>
      <vt:lpstr>Helvetica</vt:lpstr>
      <vt:lpstr>Wingdings</vt:lpstr>
      <vt:lpstr>Tema de Office</vt:lpstr>
      <vt:lpstr>1_Tema de Office</vt:lpstr>
      <vt:lpstr>Apresentação do PowerPoint</vt:lpstr>
      <vt:lpstr>Estratégias para a Economia 4.0</vt:lpstr>
      <vt:lpstr>Apresentação do PowerPoint</vt:lpstr>
      <vt:lpstr>Apresentação do PowerPoint</vt:lpstr>
      <vt:lpstr>Características de Inovação Disruptiva</vt:lpstr>
      <vt:lpstr>Três Objetivos a Atingir</vt:lpstr>
      <vt:lpstr>Apresentação do PowerPoint</vt:lpstr>
      <vt:lpstr>Apresentação do PowerPoint</vt:lpstr>
      <vt:lpstr>Por que decolar no Brasil ?</vt:lpstr>
      <vt:lpstr>Monitoramento pelo MCTI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O que é o                                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CONTROLE TOTAL DA CADEIA DE CUSTÓDIA</vt:lpstr>
      <vt:lpstr> TOKEN GREEN PLUS</vt:lpstr>
      <vt:lpstr> TOKEN GREEN PLUS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Wilson Romão</cp:lastModifiedBy>
  <cp:revision>177</cp:revision>
  <cp:lastPrinted>2020-07-14T16:47:37Z</cp:lastPrinted>
  <dcterms:modified xsi:type="dcterms:W3CDTF">2020-09-25T19:58:02Z</dcterms:modified>
</cp:coreProperties>
</file>